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335" r:id="rId2"/>
    <p:sldId id="2599" r:id="rId3"/>
    <p:sldId id="2525" r:id="rId4"/>
    <p:sldId id="2549" r:id="rId5"/>
    <p:sldId id="2551" r:id="rId6"/>
    <p:sldId id="2552" r:id="rId7"/>
    <p:sldId id="2550" r:id="rId8"/>
    <p:sldId id="2598" r:id="rId9"/>
    <p:sldId id="2548" r:id="rId10"/>
    <p:sldId id="2538" r:id="rId11"/>
    <p:sldId id="2444" r:id="rId12"/>
    <p:sldId id="756" r:id="rId13"/>
    <p:sldId id="2376" r:id="rId14"/>
    <p:sldId id="2377" r:id="rId15"/>
    <p:sldId id="2502" r:id="rId16"/>
    <p:sldId id="2378" r:id="rId17"/>
    <p:sldId id="2505" r:id="rId18"/>
    <p:sldId id="2379" r:id="rId19"/>
    <p:sldId id="2546" r:id="rId20"/>
    <p:sldId id="2547" r:id="rId21"/>
    <p:sldId id="2587" r:id="rId22"/>
    <p:sldId id="2588" r:id="rId23"/>
    <p:sldId id="2589" r:id="rId24"/>
    <p:sldId id="2590" r:id="rId25"/>
    <p:sldId id="2380" r:id="rId26"/>
    <p:sldId id="2592" r:id="rId27"/>
    <p:sldId id="2593" r:id="rId28"/>
    <p:sldId id="2594" r:id="rId29"/>
    <p:sldId id="2595" r:id="rId30"/>
    <p:sldId id="2596" r:id="rId31"/>
    <p:sldId id="734" r:id="rId32"/>
    <p:sldId id="2534" r:id="rId33"/>
    <p:sldId id="2273" r:id="rId34"/>
    <p:sldId id="2441" r:id="rId35"/>
    <p:sldId id="2542" r:id="rId36"/>
    <p:sldId id="2446" r:id="rId37"/>
    <p:sldId id="2449" r:id="rId38"/>
    <p:sldId id="2401" r:id="rId39"/>
    <p:sldId id="2553" r:id="rId40"/>
    <p:sldId id="2554" r:id="rId41"/>
    <p:sldId id="2555" r:id="rId42"/>
    <p:sldId id="2403" r:id="rId43"/>
    <p:sldId id="2404" r:id="rId44"/>
    <p:sldId id="2557" r:id="rId45"/>
    <p:sldId id="2560" r:id="rId46"/>
    <p:sldId id="2561" r:id="rId47"/>
    <p:sldId id="2343" r:id="rId48"/>
    <p:sldId id="2371" r:id="rId49"/>
    <p:sldId id="2372" r:id="rId50"/>
    <p:sldId id="2373" r:id="rId51"/>
    <p:sldId id="2305" r:id="rId52"/>
    <p:sldId id="2317" r:id="rId53"/>
    <p:sldId id="2355" r:id="rId54"/>
    <p:sldId id="740" r:id="rId55"/>
    <p:sldId id="2374" r:id="rId56"/>
    <p:sldId id="2375" r:id="rId57"/>
    <p:sldId id="2569" r:id="rId58"/>
    <p:sldId id="2570" r:id="rId59"/>
    <p:sldId id="2571" r:id="rId60"/>
    <p:sldId id="2572" r:id="rId61"/>
    <p:sldId id="2382" r:id="rId62"/>
    <p:sldId id="2383" r:id="rId63"/>
    <p:sldId id="2384" r:id="rId64"/>
    <p:sldId id="2385" r:id="rId65"/>
    <p:sldId id="398" r:id="rId66"/>
    <p:sldId id="2346" r:id="rId67"/>
    <p:sldId id="2350" r:id="rId68"/>
    <p:sldId id="2351" r:id="rId69"/>
    <p:sldId id="397" r:id="rId70"/>
    <p:sldId id="2352" r:id="rId71"/>
    <p:sldId id="2353" r:id="rId72"/>
    <p:sldId id="2347" r:id="rId73"/>
    <p:sldId id="2348" r:id="rId74"/>
    <p:sldId id="2354" r:id="rId75"/>
    <p:sldId id="394" r:id="rId76"/>
    <p:sldId id="2357" r:id="rId77"/>
    <p:sldId id="400" r:id="rId78"/>
    <p:sldId id="415" r:id="rId79"/>
    <p:sldId id="744" r:id="rId80"/>
    <p:sldId id="745" r:id="rId81"/>
    <p:sldId id="666" r:id="rId82"/>
    <p:sldId id="2359" r:id="rId83"/>
    <p:sldId id="2360" r:id="rId84"/>
    <p:sldId id="2367" r:id="rId85"/>
    <p:sldId id="2386" r:id="rId86"/>
    <p:sldId id="2387" r:id="rId87"/>
    <p:sldId id="2388" r:id="rId88"/>
    <p:sldId id="2389" r:id="rId89"/>
    <p:sldId id="2390" r:id="rId90"/>
    <p:sldId id="2574" r:id="rId91"/>
    <p:sldId id="2392" r:id="rId92"/>
    <p:sldId id="2393" r:id="rId93"/>
    <p:sldId id="2394" r:id="rId94"/>
    <p:sldId id="2575" r:id="rId95"/>
    <p:sldId id="2396" r:id="rId96"/>
    <p:sldId id="2397" r:id="rId97"/>
    <p:sldId id="2398" r:id="rId98"/>
    <p:sldId id="2399" r:id="rId99"/>
    <p:sldId id="2400" r:id="rId100"/>
    <p:sldId id="2576" r:id="rId101"/>
    <p:sldId id="2402" r:id="rId102"/>
    <p:sldId id="2577" r:id="rId103"/>
    <p:sldId id="2580" r:id="rId104"/>
    <p:sldId id="2413" r:id="rId105"/>
    <p:sldId id="2414" r:id="rId106"/>
    <p:sldId id="410" r:id="rId107"/>
    <p:sldId id="272" r:id="rId108"/>
    <p:sldId id="265" r:id="rId109"/>
    <p:sldId id="2579" r:id="rId110"/>
    <p:sldId id="2405" r:id="rId111"/>
    <p:sldId id="2406" r:id="rId112"/>
    <p:sldId id="2407" r:id="rId113"/>
    <p:sldId id="2408" r:id="rId114"/>
    <p:sldId id="2409" r:id="rId115"/>
    <p:sldId id="2410" r:id="rId116"/>
    <p:sldId id="2368" r:id="rId117"/>
    <p:sldId id="2597" r:id="rId118"/>
    <p:sldId id="2581" r:id="rId119"/>
    <p:sldId id="2582" r:id="rId120"/>
    <p:sldId id="2583" r:id="rId121"/>
    <p:sldId id="2584" r:id="rId122"/>
    <p:sldId id="414" r:id="rId123"/>
    <p:sldId id="2585" r:id="rId124"/>
    <p:sldId id="2419" r:id="rId125"/>
    <p:sldId id="2420" r:id="rId126"/>
    <p:sldId id="2421" r:id="rId127"/>
    <p:sldId id="2422" r:id="rId128"/>
    <p:sldId id="420" r:id="rId129"/>
    <p:sldId id="419" r:id="rId130"/>
    <p:sldId id="2369" r:id="rId131"/>
    <p:sldId id="422" r:id="rId132"/>
    <p:sldId id="2586" r:id="rId133"/>
    <p:sldId id="417" r:id="rId134"/>
    <p:sldId id="423" r:id="rId135"/>
    <p:sldId id="257" r:id="rId1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663" autoAdjust="0"/>
    <p:restoredTop sz="97840" autoAdjust="0"/>
  </p:normalViewPr>
  <p:slideViewPr>
    <p:cSldViewPr snapToGrid="0" snapToObjects="1">
      <p:cViewPr varScale="1">
        <p:scale>
          <a:sx n="75" d="100"/>
          <a:sy n="75" d="100"/>
        </p:scale>
        <p:origin x="168" y="576"/>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04812702715063"/>
          <c:y val="0.1324792116331149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2025-02-11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CCABC-F125-100A-1078-90D75C2C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B41FB-585B-2FE5-F651-9478A2B9E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46CF3-F4CC-3B78-161B-7A56A587598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DDE460D-A32A-0DF7-59A5-44C358860D31}"/>
              </a:ext>
            </a:extLst>
          </p:cNvPr>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129497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2D3FF-228E-445B-3489-88F75A78A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C05C7-F574-1C3F-32C4-14C381A0E7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19C9-A158-9C84-1E9E-9FF60260554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E3E5233-548F-C19C-9680-4B51CCA88DBB}"/>
              </a:ext>
            </a:extLst>
          </p:cNvPr>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4050753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546B6-F846-6E2C-F87E-BEA74C16D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E8E33-BBDD-282D-7C86-5B654B62E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BB33F-962E-59D5-FA48-65723D02DCC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0F8B846-A9AD-29E3-4CB7-EB5AC42D60FC}"/>
              </a:ext>
            </a:extLst>
          </p:cNvPr>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190928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C41E1-988E-4FF8-6D74-E16BD28DA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AE426-DAEC-1E19-12F6-6851D03BF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0ED5BF-9F5E-1CF8-1FA1-340A9E098FB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6B0440-6CC4-AB24-7DA0-0836DAEBA640}"/>
              </a:ext>
            </a:extLst>
          </p:cNvPr>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42899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AC031-BECA-DCAB-D6E0-930DF0453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0053F-3761-ED95-2C18-862903483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9ACF8-C9E0-6C2C-B25B-DCA712B1ADE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C60941D-E7A0-E8DD-153D-60EF64FB5ABA}"/>
              </a:ext>
            </a:extLst>
          </p:cNvPr>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1251334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E59F-6307-05BB-0A06-80A7FE885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AAA11-6D25-8A87-FAFA-2F070FE37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CAB9-0179-0149-5481-4B0CB931E23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AE9B0A-BF66-61B2-8893-D439540634B8}"/>
              </a:ext>
            </a:extLst>
          </p:cNvPr>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403202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89CBD-8C6A-FBA5-9D63-6C3F7B67C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1C18D-476A-B736-61C8-4CF79B1C1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54E6D-8DA0-1A5F-EBAD-19C70319A0F5}"/>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28C380D-B9AC-6488-D923-CC576685C54C}"/>
              </a:ext>
            </a:extLst>
          </p:cNvPr>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55925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4777A-FA4C-89B1-C7D3-922F7CEDD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1DD8D-A77B-7D85-10BF-0994F09EA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92C1C-A7B5-AAD7-2F41-7C6E70BEE265}"/>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9DF621B-AFB2-775A-1583-E43354BE8E62}"/>
              </a:ext>
            </a:extLst>
          </p:cNvPr>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2143096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E166-50E4-FD38-F4F2-B06204504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04987-F673-AC8B-86D5-15F542AE05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40237-FD2D-B8C4-2F0E-4128C06D38B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7E3970C-807D-FBA8-AB10-AAF5E78A026B}"/>
              </a:ext>
            </a:extLst>
          </p:cNvPr>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180586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156539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43276-61D5-7EAF-D133-D87F16BBE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989EC-79A1-29C4-B7CE-C81715B57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B5C02-3A2A-E2E6-9ED7-A4B29E0605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0BDCFE92-A4E3-352B-E41D-21C39EC19C29}"/>
              </a:ext>
            </a:extLst>
          </p:cNvPr>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357037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1005588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7625-4C07-C54D-28DD-BCD7F8193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A2188-DAE2-06E0-DC04-1ACBFEA3A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CEF78C-7596-DADD-04EA-9DB1D06E7CC2}"/>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C18CFA-864B-AAD0-1996-EA65C6602E20}"/>
              </a:ext>
            </a:extLst>
          </p:cNvPr>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1453801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9AEDC-3784-D408-257F-6DB4B0A87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DEE92-69B0-B908-E0C3-97D76873A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3A5BD-D099-EEDC-BDC5-3FF54C41C6C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875B6B3-89FF-57D1-9635-D0358B205EB9}"/>
              </a:ext>
            </a:extLst>
          </p:cNvPr>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1634883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A7B4-4CE1-F982-6BC8-81810378F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8A233-EB98-3A8A-750F-2BC2DE0EAC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7FA29-D221-E6E8-7B99-49DFE74A111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FB4744E-E75E-B32E-AABA-0EB30362FAA9}"/>
              </a:ext>
            </a:extLst>
          </p:cNvPr>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2911452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318626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81B8-F505-C015-6EA3-F324A28A7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E5E89-9098-00AA-D2AF-1D9E0C70F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CA8B1-9F5A-979C-6025-A9C1F494B03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DFC69DD-9BF4-70F9-2A0F-EFAFA1437E2A}"/>
              </a:ext>
            </a:extLst>
          </p:cNvPr>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260009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8BAA5-5E54-40E8-6CF3-900D6094A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694EB-4DD2-F5C0-735C-CA3F8A82C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A4DFA-A5B5-FEE8-70F8-E6F5DE0C038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067E305-99B6-FBFF-1ABF-9270B33DD005}"/>
              </a:ext>
            </a:extLst>
          </p:cNvPr>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4191542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AFD02-0A88-738D-4758-3B5D7373B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4B5A9-871E-6A6D-1364-B08D42086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92B21-C3A3-923F-EA17-2962A3196BD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F3D7B1E-FB9B-09BB-FA6F-2479B1D0B5C9}"/>
              </a:ext>
            </a:extLst>
          </p:cNvPr>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490069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95C9C-659F-7A0D-ECFA-EA1A06A1B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DAD9B-BC9F-0571-9645-9FEE0B488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44135-7A9D-0630-7A88-A8F19F86065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AE4709D-A806-258F-2EE7-5796F9AE793F}"/>
              </a:ext>
            </a:extLst>
          </p:cNvPr>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207048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D75A6-EA5D-0036-6878-035836C5B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E79BC-EA1A-70F4-5D2C-B9DB61F5F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48C4-B607-9B47-43F6-EB9DFA8DCE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25DC1B4-3CD3-56B4-EC52-3567DD1E9F6D}"/>
              </a:ext>
            </a:extLst>
          </p:cNvPr>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327613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9D75-90E4-25B7-0398-8F89FC273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A6C46-A0D1-5B41-1003-C9E0A8491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1F7F3-27E5-9447-7DE5-4585CA75F1B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4BCDF15-B67D-CF2D-5C1C-1AF22A9FA75C}"/>
              </a:ext>
            </a:extLst>
          </p:cNvPr>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3767412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240CF-6FE2-DDE4-5188-7A74F120A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2811E-2F1A-C6C9-E9FA-7970D1329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F8D8D-148C-4ABE-7C4D-B03B13AEE88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B943B83-0C51-FE03-7166-1EFDD015BAFE}"/>
              </a:ext>
            </a:extLst>
          </p:cNvPr>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2475527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AA10-E82E-1C62-ACAE-BB1E9DDA2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09FB6-0EE5-4AFC-F3F9-1B494565D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9E5BB-4A31-998F-85D4-243080AB3545}"/>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C6D6804-B5EA-7C17-64CF-2F884E6B2317}"/>
              </a:ext>
            </a:extLst>
          </p:cNvPr>
          <p:cNvSpPr>
            <a:spLocks noGrp="1"/>
          </p:cNvSpPr>
          <p:nvPr>
            <p:ph type="sldNum" sz="quarter" idx="10"/>
          </p:nvPr>
        </p:nvSpPr>
        <p:spPr/>
        <p:txBody>
          <a:bodyPr/>
          <a:lstStyle/>
          <a:p>
            <a:fld id="{3075746C-E621-8E4B-8CC0-3BE97110A356}" type="slidenum">
              <a:rPr lang="en-US" smtClean="0"/>
              <a:t>62</a:t>
            </a:fld>
            <a:endParaRPr lang="en-US"/>
          </a:p>
        </p:txBody>
      </p:sp>
    </p:spTree>
    <p:extLst>
      <p:ext uri="{BB962C8B-B14F-4D97-AF65-F5344CB8AC3E}">
        <p14:creationId xmlns:p14="http://schemas.microsoft.com/office/powerpoint/2010/main" val="1209611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9F05-E4BC-7322-AB49-4CCCF6EDC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45B49-BA72-05F9-7605-FF175181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C8FB3-4A10-6059-D0B0-5DE49316A2A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7251816-0544-3DF9-FC94-29BC9FF338D0}"/>
              </a:ext>
            </a:extLst>
          </p:cNvPr>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2214403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F3712-D7FB-9EF3-B172-2205CB3C5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54635-0575-078D-8718-49D8F8CEC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6EA2-C0C4-7908-B443-66E0E151568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91AE1B-5913-095F-0FCB-4D9902C50CDF}"/>
              </a:ext>
            </a:extLst>
          </p:cNvPr>
          <p:cNvSpPr>
            <a:spLocks noGrp="1"/>
          </p:cNvSpPr>
          <p:nvPr>
            <p:ph type="sldNum" sz="quarter" idx="10"/>
          </p:nvPr>
        </p:nvSpPr>
        <p:spPr/>
        <p:txBody>
          <a:bodyPr/>
          <a:lstStyle/>
          <a:p>
            <a:fld id="{3075746C-E621-8E4B-8CC0-3BE97110A356}" type="slidenum">
              <a:rPr lang="en-US" smtClean="0"/>
              <a:t>64</a:t>
            </a:fld>
            <a:endParaRPr lang="en-US"/>
          </a:p>
        </p:txBody>
      </p:sp>
    </p:spTree>
    <p:extLst>
      <p:ext uri="{BB962C8B-B14F-4D97-AF65-F5344CB8AC3E}">
        <p14:creationId xmlns:p14="http://schemas.microsoft.com/office/powerpoint/2010/main" val="3393161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138162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4137492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84</a:t>
            </a:fld>
            <a:endParaRPr lang="en-US"/>
          </a:p>
        </p:txBody>
      </p:sp>
    </p:spTree>
    <p:extLst>
      <p:ext uri="{BB962C8B-B14F-4D97-AF65-F5344CB8AC3E}">
        <p14:creationId xmlns:p14="http://schemas.microsoft.com/office/powerpoint/2010/main" val="4203078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116</a:t>
            </a:fld>
            <a:endParaRPr lang="en-US"/>
          </a:p>
        </p:txBody>
      </p:sp>
    </p:spTree>
    <p:extLst>
      <p:ext uri="{BB962C8B-B14F-4D97-AF65-F5344CB8AC3E}">
        <p14:creationId xmlns:p14="http://schemas.microsoft.com/office/powerpoint/2010/main" val="3762089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44059-4EB2-9AAB-F8F1-32DEAFCD6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39868-5C9E-E4A7-92F5-E0CB4E0F6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491AD-BE89-CCEB-00E6-675CF4E22EF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a:extLst>
              <a:ext uri="{FF2B5EF4-FFF2-40B4-BE49-F238E27FC236}">
                <a16:creationId xmlns:a16="http://schemas.microsoft.com/office/drawing/2014/main" id="{FB771CB6-82A0-9630-A1A3-7E5DF9310728}"/>
              </a:ext>
            </a:extLst>
          </p:cNvPr>
          <p:cNvSpPr>
            <a:spLocks noGrp="1"/>
          </p:cNvSpPr>
          <p:nvPr>
            <p:ph type="sldNum" sz="quarter" idx="10"/>
          </p:nvPr>
        </p:nvSpPr>
        <p:spPr/>
        <p:txBody>
          <a:bodyPr/>
          <a:lstStyle/>
          <a:p>
            <a:fld id="{3075746C-E621-8E4B-8CC0-3BE97110A356}" type="slidenum">
              <a:rPr lang="en-US" smtClean="0"/>
              <a:t>117</a:t>
            </a:fld>
            <a:endParaRPr lang="en-US"/>
          </a:p>
        </p:txBody>
      </p:sp>
    </p:spTree>
    <p:extLst>
      <p:ext uri="{BB962C8B-B14F-4D97-AF65-F5344CB8AC3E}">
        <p14:creationId xmlns:p14="http://schemas.microsoft.com/office/powerpoint/2010/main" val="2308611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132</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135</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252298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337941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DF09-3866-A249-4DD7-992A8933A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41906-202A-ABEC-B517-7B3A1152F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E82D1-678A-36F3-151A-9E05E536714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81160F-55AA-C21B-4FF0-9D7C717F96F9}"/>
              </a:ext>
            </a:extLst>
          </p:cNvPr>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189591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84EA-38F5-DFDD-D193-CAFF75C30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6DF26-ECA5-CE6B-7400-9009E9F50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30E32-8E66-2E83-4CB8-CE1F114D801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36CC2E7-6F27-1A1E-4D59-1F0654BF2994}"/>
              </a:ext>
            </a:extLst>
          </p:cNvPr>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281649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2025-02-11</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2025-02-11</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2025-02-11</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2025-02-11</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2025-02-11</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2025-02-11</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2025-02-11</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2025-02-11</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2025-02-11</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2025-02-11</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2025-02-11</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2025-02-11</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analog.com/media/en/technical-documentation/data-sheets/ADXL335.pdf"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analog.com/media/en/technical-documentation/data-sheets/adxl345.pdf"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NUL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6.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8.png"/><Relationship Id="rId4" Type="http://schemas.openxmlformats.org/officeDocument/2006/relationships/image" Target="../media/image77.png"/></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35.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0319-BEFD-EDB4-8301-19021A86A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CF3EA-8241-2265-CFDA-A479371FB575}"/>
              </a:ext>
            </a:extLst>
          </p:cNvPr>
          <p:cNvSpPr>
            <a:spLocks noGrp="1"/>
          </p:cNvSpPr>
          <p:nvPr>
            <p:ph type="title"/>
          </p:nvPr>
        </p:nvSpPr>
        <p:spPr>
          <a:xfrm>
            <a:off x="498285" y="336610"/>
            <a:ext cx="11195429" cy="1249374"/>
          </a:xfrm>
        </p:spPr>
        <p:txBody>
          <a:bodyPr>
            <a:normAutofit/>
          </a:bodyPr>
          <a:lstStyle/>
          <a:p>
            <a:r>
              <a:rPr lang="en-SG" b="1" dirty="0"/>
              <a:t>Understanding Channel Capacity &amp; Link Quality</a:t>
            </a:r>
            <a:endParaRPr lang="en-SG" dirty="0"/>
          </a:p>
        </p:txBody>
      </p:sp>
      <p:sp>
        <p:nvSpPr>
          <p:cNvPr id="3" name="Content Placeholder 2">
            <a:extLst>
              <a:ext uri="{FF2B5EF4-FFF2-40B4-BE49-F238E27FC236}">
                <a16:creationId xmlns:a16="http://schemas.microsoft.com/office/drawing/2014/main" id="{122DB081-9B1F-9C5F-4259-1DDE273802EC}"/>
              </a:ext>
            </a:extLst>
          </p:cNvPr>
          <p:cNvSpPr>
            <a:spLocks noGrp="1"/>
          </p:cNvSpPr>
          <p:nvPr>
            <p:ph idx="1"/>
          </p:nvPr>
        </p:nvSpPr>
        <p:spPr>
          <a:xfrm>
            <a:off x="615570" y="1585984"/>
            <a:ext cx="11265659" cy="5272016"/>
          </a:xfrm>
        </p:spPr>
        <p:txBody>
          <a:bodyPr>
            <a:normAutofit lnSpcReduction="10000"/>
          </a:bodyPr>
          <a:lstStyle/>
          <a:p>
            <a:pPr algn="just"/>
            <a:r>
              <a:rPr lang="en-SG" b="1" dirty="0">
                <a:latin typeface="+mj-lt"/>
              </a:rPr>
              <a:t>Definition: </a:t>
            </a:r>
            <a:r>
              <a:rPr lang="en-SG" dirty="0">
                <a:latin typeface="+mj-lt"/>
              </a:rPr>
              <a:t>Maximum rate at which information can be transmitted over a communication channel without error</a:t>
            </a:r>
          </a:p>
          <a:p>
            <a:r>
              <a:rPr lang="en-SG" dirty="0">
                <a:latin typeface="+mj-lt"/>
              </a:rPr>
              <a:t>Channel capacity is measured in the unit of bits/second</a:t>
            </a:r>
          </a:p>
          <a:p>
            <a:r>
              <a:rPr lang="en-SG" dirty="0">
                <a:latin typeface="+mj-lt"/>
              </a:rPr>
              <a:t>How does channel capacity relate to the link quality?</a:t>
            </a:r>
          </a:p>
          <a:p>
            <a:pPr lvl="1"/>
            <a:r>
              <a:rPr lang="en-SG" dirty="0">
                <a:latin typeface="+mj-lt"/>
              </a:rPr>
              <a:t>Higher SNR usually leads to a higher capacity</a:t>
            </a:r>
          </a:p>
          <a:p>
            <a:pPr lvl="1"/>
            <a:r>
              <a:rPr lang="en-SG" dirty="0">
                <a:latin typeface="+mj-lt"/>
              </a:rPr>
              <a:t>Recall bandwidth is the  frequency range over which the signal is transmitted; a wider bandwidth can support higher data rates</a:t>
            </a:r>
          </a:p>
          <a:p>
            <a:pPr lvl="1"/>
            <a:r>
              <a:rPr lang="en-SG" dirty="0">
                <a:latin typeface="+mj-lt"/>
              </a:rPr>
              <a:t>Factors that reduce link quality? Fading, interference, reduce channel capacity</a:t>
            </a:r>
          </a:p>
          <a:p>
            <a:pPr marL="0" indent="0">
              <a:buNone/>
            </a:pPr>
            <a:r>
              <a:rPr lang="en-SG" sz="3500" b="1" dirty="0">
                <a:solidFill>
                  <a:srgbClr val="C00000"/>
                </a:solidFill>
                <a:latin typeface="+mj-lt"/>
              </a:rPr>
              <a:t>Takeaways</a:t>
            </a:r>
            <a:r>
              <a:rPr lang="en-SG" dirty="0">
                <a:latin typeface="+mj-lt"/>
              </a:rPr>
              <a:t>:</a:t>
            </a:r>
          </a:p>
          <a:p>
            <a:r>
              <a:rPr lang="en-SG" dirty="0">
                <a:latin typeface="+mj-lt"/>
              </a:rPr>
              <a:t>Good link quality (high SNR, low interference) improves channel capacity</a:t>
            </a:r>
          </a:p>
          <a:p>
            <a:r>
              <a:rPr lang="en-SG" dirty="0">
                <a:latin typeface="+mj-lt"/>
              </a:rPr>
              <a:t>Poor link quality leads to lower achievable data rates, even if the theoretical channel capacity is high</a:t>
            </a:r>
          </a:p>
          <a:p>
            <a:endParaRPr lang="en-SG" dirty="0">
              <a:latin typeface="+mj-lt"/>
            </a:endParaRPr>
          </a:p>
          <a:p>
            <a:pPr lvl="1"/>
            <a:endParaRPr lang="en-SG" dirty="0">
              <a:latin typeface="+mj-lt"/>
            </a:endParaRPr>
          </a:p>
          <a:p>
            <a:endParaRPr lang="en-SG" dirty="0">
              <a:latin typeface="+mj-lt"/>
            </a:endParaRPr>
          </a:p>
          <a:p>
            <a:pPr marL="0" indent="0">
              <a:buNone/>
            </a:pP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CDA0C5CE-8927-3FD2-7D3F-4B53C5682B94}"/>
              </a:ext>
            </a:extLst>
          </p:cNvPr>
          <p:cNvSpPr>
            <a:spLocks noGrp="1"/>
          </p:cNvSpPr>
          <p:nvPr>
            <p:ph type="sldNum" sz="quarter" idx="12"/>
          </p:nvPr>
        </p:nvSpPr>
        <p:spPr/>
        <p:txBody>
          <a:bodyPr/>
          <a:lstStyle/>
          <a:p>
            <a:fld id="{687B7451-1438-CB4A-8106-82A64F1C7D7B}" type="slidenum">
              <a:rPr lang="sv-SE" smtClean="0"/>
              <a:pPr/>
              <a:t>10</a:t>
            </a:fld>
            <a:endParaRPr lang="sv-SE" dirty="0"/>
          </a:p>
        </p:txBody>
      </p:sp>
      <p:sp>
        <p:nvSpPr>
          <p:cNvPr id="6" name="AutoShape 2" descr="{\displaystyle \mathrm {SNR} ={\frac {P_{\mathrm {signal} }}{P_{\mathrm {noise} }}},}">
            <a:extLst>
              <a:ext uri="{FF2B5EF4-FFF2-40B4-BE49-F238E27FC236}">
                <a16:creationId xmlns:a16="http://schemas.microsoft.com/office/drawing/2014/main" id="{4BE6D7D8-67C9-82F1-09F4-8337B8E9CB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3980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FDBD1-5081-D6F6-CC43-F5BEC0113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5AE46-2E1A-0CE5-8AA2-DE38C03D23D3}"/>
              </a:ext>
            </a:extLst>
          </p:cNvPr>
          <p:cNvSpPr>
            <a:spLocks noGrp="1"/>
          </p:cNvSpPr>
          <p:nvPr>
            <p:ph type="title"/>
          </p:nvPr>
        </p:nvSpPr>
        <p:spPr/>
        <p:txBody>
          <a:bodyPr/>
          <a:lstStyle/>
          <a:p>
            <a:r>
              <a:rPr lang="en-US"/>
              <a:t>Let us look at an example</a:t>
            </a:r>
            <a:endParaRPr lang="en-US" dirty="0"/>
          </a:p>
        </p:txBody>
      </p:sp>
      <p:sp>
        <p:nvSpPr>
          <p:cNvPr id="3" name="Content Placeholder 2">
            <a:extLst>
              <a:ext uri="{FF2B5EF4-FFF2-40B4-BE49-F238E27FC236}">
                <a16:creationId xmlns:a16="http://schemas.microsoft.com/office/drawing/2014/main" id="{92F8ACB0-9FD5-2D36-FAC5-8694EE8947CB}"/>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1/8</a:t>
            </a:r>
          </a:p>
          <a:p>
            <a:pPr marL="0" indent="0">
              <a:buNone/>
            </a:pPr>
            <a:r>
              <a:rPr lang="en-SG" dirty="0">
                <a:latin typeface="+mj-lt"/>
              </a:rPr>
              <a:t>				  What is the dynamic range?</a:t>
            </a:r>
          </a:p>
          <a:p>
            <a:pPr marL="0" indent="0">
              <a:buNone/>
            </a:pPr>
            <a:endParaRPr lang="en-SG" dirty="0">
              <a:latin typeface="+mj-lt"/>
            </a:endParaRPr>
          </a:p>
        </p:txBody>
      </p:sp>
      <p:sp>
        <p:nvSpPr>
          <p:cNvPr id="4" name="Footer Placeholder 3">
            <a:extLst>
              <a:ext uri="{FF2B5EF4-FFF2-40B4-BE49-F238E27FC236}">
                <a16:creationId xmlns:a16="http://schemas.microsoft.com/office/drawing/2014/main" id="{EBEECBCD-46CA-3CD5-56C3-557D39E0C1C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BDCEBAEC-E48D-AC66-329E-DF2E34820CA4}"/>
              </a:ext>
            </a:extLst>
          </p:cNvPr>
          <p:cNvSpPr>
            <a:spLocks noGrp="1"/>
          </p:cNvSpPr>
          <p:nvPr>
            <p:ph type="sldNum" sz="quarter" idx="12"/>
          </p:nvPr>
        </p:nvSpPr>
        <p:spPr/>
        <p:txBody>
          <a:bodyPr/>
          <a:lstStyle/>
          <a:p>
            <a:fld id="{687B7451-1438-CB4A-8106-82A64F1C7D7B}" type="slidenum">
              <a:rPr lang="sv-SE" smtClean="0"/>
              <a:pPr/>
              <a:t>100</a:t>
            </a:fld>
            <a:endParaRPr lang="sv-SE" dirty="0"/>
          </a:p>
        </p:txBody>
      </p:sp>
      <p:pic>
        <p:nvPicPr>
          <p:cNvPr id="7" name="Picture 6" descr="A graph of a staircase&#10;&#10;Description automatically generated">
            <a:extLst>
              <a:ext uri="{FF2B5EF4-FFF2-40B4-BE49-F238E27FC236}">
                <a16:creationId xmlns:a16="http://schemas.microsoft.com/office/drawing/2014/main" id="{9AD98930-66B2-9360-46C0-17CDBA5289B8}"/>
              </a:ext>
            </a:extLst>
          </p:cNvPr>
          <p:cNvPicPr>
            <a:picLocks noChangeAspect="1"/>
          </p:cNvPicPr>
          <p:nvPr/>
        </p:nvPicPr>
        <p:blipFill>
          <a:blip r:embed="rId2"/>
          <a:stretch>
            <a:fillRect/>
          </a:stretch>
        </p:blipFill>
        <p:spPr>
          <a:xfrm>
            <a:off x="838200" y="3268229"/>
            <a:ext cx="3727450" cy="2890477"/>
          </a:xfrm>
          <a:prstGeom prst="rect">
            <a:avLst/>
          </a:prstGeom>
        </p:spPr>
      </p:pic>
      <p:pic>
        <p:nvPicPr>
          <p:cNvPr id="8" name="Picture 7">
            <a:extLst>
              <a:ext uri="{FF2B5EF4-FFF2-40B4-BE49-F238E27FC236}">
                <a16:creationId xmlns:a16="http://schemas.microsoft.com/office/drawing/2014/main" id="{48F97E20-1B2D-2BF1-F356-56237227E781}"/>
              </a:ext>
            </a:extLst>
          </p:cNvPr>
          <p:cNvPicPr>
            <a:picLocks noChangeAspect="1"/>
          </p:cNvPicPr>
          <p:nvPr/>
        </p:nvPicPr>
        <p:blipFill>
          <a:blip r:embed="rId3"/>
          <a:stretch>
            <a:fillRect/>
          </a:stretch>
        </p:blipFill>
        <p:spPr>
          <a:xfrm>
            <a:off x="5676900" y="4781803"/>
            <a:ext cx="4305300" cy="838200"/>
          </a:xfrm>
          <a:prstGeom prst="rect">
            <a:avLst/>
          </a:prstGeom>
        </p:spPr>
      </p:pic>
    </p:spTree>
    <p:extLst>
      <p:ext uri="{BB962C8B-B14F-4D97-AF65-F5344CB8AC3E}">
        <p14:creationId xmlns:p14="http://schemas.microsoft.com/office/powerpoint/2010/main" val="3742423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C5AE-D6AC-9DA8-039A-B400FA689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ADBC7-C673-155E-37DD-2549590D483B}"/>
              </a:ext>
            </a:extLst>
          </p:cNvPr>
          <p:cNvSpPr>
            <a:spLocks noGrp="1"/>
          </p:cNvSpPr>
          <p:nvPr>
            <p:ph type="title"/>
          </p:nvPr>
        </p:nvSpPr>
        <p:spPr/>
        <p:txBody>
          <a:bodyPr/>
          <a:lstStyle/>
          <a:p>
            <a:r>
              <a:rPr lang="en-US" dirty="0"/>
              <a:t>Sensor Distortion Function</a:t>
            </a:r>
          </a:p>
        </p:txBody>
      </p:sp>
      <p:sp>
        <p:nvSpPr>
          <p:cNvPr id="3" name="Content Placeholder 2">
            <a:extLst>
              <a:ext uri="{FF2B5EF4-FFF2-40B4-BE49-F238E27FC236}">
                <a16:creationId xmlns:a16="http://schemas.microsoft.com/office/drawing/2014/main" id="{0CDCA62E-380C-4487-7002-D2847D60B62E}"/>
              </a:ext>
            </a:extLst>
          </p:cNvPr>
          <p:cNvSpPr>
            <a:spLocks noGrp="1"/>
          </p:cNvSpPr>
          <p:nvPr>
            <p:ph idx="1"/>
          </p:nvPr>
        </p:nvSpPr>
        <p:spPr>
          <a:xfrm>
            <a:off x="838200" y="1690688"/>
            <a:ext cx="10515600" cy="4802187"/>
          </a:xfrm>
        </p:spPr>
        <p:txBody>
          <a:bodyPr>
            <a:normAutofit/>
          </a:bodyPr>
          <a:lstStyle/>
          <a:p>
            <a:pPr algn="just"/>
            <a:r>
              <a:rPr lang="en-SG" dirty="0">
                <a:latin typeface="+mj-lt"/>
              </a:rPr>
              <a:t>Defines the output of sensor as a function of input</a:t>
            </a:r>
          </a:p>
          <a:p>
            <a:pPr lvl="1" algn="just"/>
            <a:r>
              <a:rPr lang="en-SG" dirty="0">
                <a:latin typeface="+mj-lt"/>
              </a:rPr>
              <a:t>f : R → {0, 1, · · · , 7}</a:t>
            </a: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r>
              <a:rPr lang="en-SG" dirty="0">
                <a:latin typeface="+mj-lt"/>
              </a:rPr>
              <a:t>For sensors with output similar to above (occurs often) has precision given by the following formula: </a:t>
            </a:r>
            <a:r>
              <a:rPr lang="en-SG" dirty="0"/>
              <a:t>p = (H − L)/2</a:t>
            </a:r>
            <a:r>
              <a:rPr lang="en-SG" baseline="30000" dirty="0"/>
              <a:t> n</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8B8B2334-DAEA-6270-251F-B7D876103CED}"/>
              </a:ext>
            </a:extLst>
          </p:cNvPr>
          <p:cNvSpPr>
            <a:spLocks noGrp="1"/>
          </p:cNvSpPr>
          <p:nvPr>
            <p:ph type="sldNum" sz="quarter" idx="12"/>
          </p:nvPr>
        </p:nvSpPr>
        <p:spPr/>
        <p:txBody>
          <a:bodyPr/>
          <a:lstStyle/>
          <a:p>
            <a:fld id="{687B7451-1438-CB4A-8106-82A64F1C7D7B}" type="slidenum">
              <a:rPr lang="sv-SE" smtClean="0"/>
              <a:pPr/>
              <a:t>101</a:t>
            </a:fld>
            <a:endParaRPr lang="sv-SE" dirty="0"/>
          </a:p>
        </p:txBody>
      </p:sp>
      <p:pic>
        <p:nvPicPr>
          <p:cNvPr id="6" name="Picture 5" descr="A graph of a staircase&#10;&#10;Description automatically generated">
            <a:extLst>
              <a:ext uri="{FF2B5EF4-FFF2-40B4-BE49-F238E27FC236}">
                <a16:creationId xmlns:a16="http://schemas.microsoft.com/office/drawing/2014/main" id="{871421AF-E05A-2EEC-ED3C-92A27E917E94}"/>
              </a:ext>
            </a:extLst>
          </p:cNvPr>
          <p:cNvPicPr>
            <a:picLocks noChangeAspect="1"/>
          </p:cNvPicPr>
          <p:nvPr/>
        </p:nvPicPr>
        <p:blipFill>
          <a:blip r:embed="rId2"/>
          <a:stretch>
            <a:fillRect/>
          </a:stretch>
        </p:blipFill>
        <p:spPr>
          <a:xfrm>
            <a:off x="4232275" y="2380637"/>
            <a:ext cx="3727450" cy="2890477"/>
          </a:xfrm>
          <a:prstGeom prst="rect">
            <a:avLst/>
          </a:prstGeom>
        </p:spPr>
      </p:pic>
    </p:spTree>
    <p:extLst>
      <p:ext uri="{BB962C8B-B14F-4D97-AF65-F5344CB8AC3E}">
        <p14:creationId xmlns:p14="http://schemas.microsoft.com/office/powerpoint/2010/main" val="1184195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F42F4-81FA-26FB-04DC-F2BCCC5C3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7DA24-FBAC-1169-E350-E16A3FD7E299}"/>
              </a:ext>
            </a:extLst>
          </p:cNvPr>
          <p:cNvSpPr>
            <a:spLocks noGrp="1"/>
          </p:cNvSpPr>
          <p:nvPr>
            <p:ph type="title"/>
          </p:nvPr>
        </p:nvSpPr>
        <p:spPr/>
        <p:txBody>
          <a:bodyPr/>
          <a:lstStyle/>
          <a:p>
            <a:r>
              <a:rPr lang="en-US" dirty="0"/>
              <a:t>Sensor Distortion Function</a:t>
            </a:r>
          </a:p>
        </p:txBody>
      </p:sp>
      <p:sp>
        <p:nvSpPr>
          <p:cNvPr id="3" name="Content Placeholder 2">
            <a:extLst>
              <a:ext uri="{FF2B5EF4-FFF2-40B4-BE49-F238E27FC236}">
                <a16:creationId xmlns:a16="http://schemas.microsoft.com/office/drawing/2014/main" id="{EC55F1D0-ECD9-C4F0-552B-8E5920B52192}"/>
              </a:ext>
            </a:extLst>
          </p:cNvPr>
          <p:cNvSpPr>
            <a:spLocks noGrp="1"/>
          </p:cNvSpPr>
          <p:nvPr>
            <p:ph idx="1"/>
          </p:nvPr>
        </p:nvSpPr>
        <p:spPr>
          <a:xfrm>
            <a:off x="838200" y="1690688"/>
            <a:ext cx="10515600" cy="4802187"/>
          </a:xfrm>
        </p:spPr>
        <p:txBody>
          <a:bodyPr>
            <a:normAutofit/>
          </a:bodyPr>
          <a:lstStyle/>
          <a:p>
            <a:pPr algn="just"/>
            <a:r>
              <a:rPr lang="en-SG" dirty="0">
                <a:latin typeface="+mj-lt"/>
              </a:rPr>
              <a:t>Defines the output of sensor as a function of input</a:t>
            </a:r>
          </a:p>
          <a:p>
            <a:pPr lvl="1" algn="just"/>
            <a:r>
              <a:rPr lang="en-SG" dirty="0">
                <a:latin typeface="+mj-lt"/>
              </a:rPr>
              <a:t>f : R → {0, 1, · · · , 7}</a:t>
            </a:r>
          </a:p>
          <a:p>
            <a:pPr marL="457200" lvl="1" indent="0" algn="just">
              <a:buNone/>
            </a:pPr>
            <a:r>
              <a:rPr lang="en-SG" dirty="0">
                <a:latin typeface="+mj-lt"/>
              </a:rPr>
              <a:t>				For sensors with output similar to above (occurs often) 				has precision given by the following formula:</a:t>
            </a:r>
          </a:p>
          <a:p>
            <a:pPr marL="457200" lvl="1" indent="0" algn="just">
              <a:buNone/>
            </a:pPr>
            <a:r>
              <a:rPr lang="en-SG" dirty="0">
                <a:latin typeface="+mj-lt"/>
              </a:rPr>
              <a:t>				</a:t>
            </a:r>
            <a:r>
              <a:rPr lang="en-SG" dirty="0"/>
              <a:t>p = (H − L)/2</a:t>
            </a:r>
            <a:r>
              <a:rPr lang="en-SG" baseline="30000" dirty="0"/>
              <a:t> n</a:t>
            </a:r>
          </a:p>
          <a:p>
            <a:pPr marL="457200" lvl="1" indent="0" algn="just">
              <a:buNone/>
            </a:pP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F3F9413D-38BB-073F-0737-C1A83012D90C}"/>
              </a:ext>
            </a:extLst>
          </p:cNvPr>
          <p:cNvSpPr>
            <a:spLocks noGrp="1"/>
          </p:cNvSpPr>
          <p:nvPr>
            <p:ph type="sldNum" sz="quarter" idx="12"/>
          </p:nvPr>
        </p:nvSpPr>
        <p:spPr/>
        <p:txBody>
          <a:bodyPr/>
          <a:lstStyle/>
          <a:p>
            <a:fld id="{687B7451-1438-CB4A-8106-82A64F1C7D7B}" type="slidenum">
              <a:rPr lang="sv-SE" smtClean="0"/>
              <a:pPr/>
              <a:t>102</a:t>
            </a:fld>
            <a:endParaRPr lang="sv-SE" dirty="0"/>
          </a:p>
        </p:txBody>
      </p:sp>
      <p:pic>
        <p:nvPicPr>
          <p:cNvPr id="6" name="Picture 5" descr="A graph of a staircase&#10;&#10;Description automatically generated">
            <a:extLst>
              <a:ext uri="{FF2B5EF4-FFF2-40B4-BE49-F238E27FC236}">
                <a16:creationId xmlns:a16="http://schemas.microsoft.com/office/drawing/2014/main" id="{8989C566-148B-00BD-B612-CFCC8E02DDF0}"/>
              </a:ext>
            </a:extLst>
          </p:cNvPr>
          <p:cNvPicPr>
            <a:picLocks noChangeAspect="1"/>
          </p:cNvPicPr>
          <p:nvPr/>
        </p:nvPicPr>
        <p:blipFill>
          <a:blip r:embed="rId2"/>
          <a:stretch>
            <a:fillRect/>
          </a:stretch>
        </p:blipFill>
        <p:spPr>
          <a:xfrm>
            <a:off x="699366" y="2578280"/>
            <a:ext cx="3727450" cy="2890477"/>
          </a:xfrm>
          <a:prstGeom prst="rect">
            <a:avLst/>
          </a:prstGeom>
        </p:spPr>
      </p:pic>
      <p:pic>
        <p:nvPicPr>
          <p:cNvPr id="7" name="Picture 6" descr="A math problem with numbers and a few words&#10;&#10;Description automatically generated with medium confidence">
            <a:extLst>
              <a:ext uri="{FF2B5EF4-FFF2-40B4-BE49-F238E27FC236}">
                <a16:creationId xmlns:a16="http://schemas.microsoft.com/office/drawing/2014/main" id="{E15D52D7-2BE6-F51A-9455-7B870951FC92}"/>
              </a:ext>
            </a:extLst>
          </p:cNvPr>
          <p:cNvPicPr>
            <a:picLocks noChangeAspect="1"/>
          </p:cNvPicPr>
          <p:nvPr/>
        </p:nvPicPr>
        <p:blipFill>
          <a:blip r:embed="rId3"/>
          <a:stretch>
            <a:fillRect/>
          </a:stretch>
        </p:blipFill>
        <p:spPr>
          <a:xfrm>
            <a:off x="5023786" y="4023518"/>
            <a:ext cx="5893596" cy="1143794"/>
          </a:xfrm>
          <a:prstGeom prst="rect">
            <a:avLst/>
          </a:prstGeom>
        </p:spPr>
      </p:pic>
    </p:spTree>
    <p:extLst>
      <p:ext uri="{BB962C8B-B14F-4D97-AF65-F5344CB8AC3E}">
        <p14:creationId xmlns:p14="http://schemas.microsoft.com/office/powerpoint/2010/main" val="2780388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86FC-6C22-8A0C-D42E-D2FD12AD6144}"/>
              </a:ext>
            </a:extLst>
          </p:cNvPr>
          <p:cNvSpPr>
            <a:spLocks noGrp="1"/>
          </p:cNvSpPr>
          <p:nvPr>
            <p:ph type="title"/>
          </p:nvPr>
        </p:nvSpPr>
        <p:spPr/>
        <p:txBody>
          <a:bodyPr/>
          <a:lstStyle/>
          <a:p>
            <a:r>
              <a:rPr lang="en-US" dirty="0">
                <a:latin typeface="+mn-lt"/>
              </a:rPr>
              <a:t>Sampling through analog to digital converter</a:t>
            </a:r>
          </a:p>
        </p:txBody>
      </p:sp>
      <p:sp>
        <p:nvSpPr>
          <p:cNvPr id="3" name="Content Placeholder 2">
            <a:extLst>
              <a:ext uri="{FF2B5EF4-FFF2-40B4-BE49-F238E27FC236}">
                <a16:creationId xmlns:a16="http://schemas.microsoft.com/office/drawing/2014/main" id="{E7703404-03E3-7C05-EB4E-4C5FB0FDF12A}"/>
              </a:ext>
            </a:extLst>
          </p:cNvPr>
          <p:cNvSpPr>
            <a:spLocks noGrp="1"/>
          </p:cNvSpPr>
          <p:nvPr>
            <p:ph idx="1"/>
          </p:nvPr>
        </p:nvSpPr>
        <p:spPr/>
        <p:txBody>
          <a:bodyPr/>
          <a:lstStyle/>
          <a:p>
            <a:r>
              <a:rPr lang="en-SG" dirty="0">
                <a:latin typeface="+mj-lt"/>
              </a:rPr>
              <a:t>Physical quantity x(t) is a function of time t</a:t>
            </a:r>
          </a:p>
          <a:p>
            <a:r>
              <a:rPr lang="en-SG" dirty="0">
                <a:latin typeface="+mj-lt"/>
              </a:rPr>
              <a:t>A digital sensor will sample the physical quantity at particular points in time to create a discrete signal</a:t>
            </a:r>
          </a:p>
          <a:p>
            <a:r>
              <a:rPr lang="en-SG" dirty="0">
                <a:latin typeface="+mj-lt"/>
              </a:rPr>
              <a:t>Uniform sampling, there is a fixed time interval T between samples; </a:t>
            </a:r>
          </a:p>
          <a:p>
            <a:r>
              <a:rPr lang="en-SG" dirty="0">
                <a:latin typeface="+mj-lt"/>
              </a:rPr>
              <a:t>T is called the sampling interval. </a:t>
            </a:r>
          </a:p>
          <a:p>
            <a:r>
              <a:rPr lang="en-SG" dirty="0">
                <a:latin typeface="+mj-lt"/>
              </a:rPr>
              <a:t>The resulting signal may be modelled as a function s: Z → R </a:t>
            </a:r>
          </a:p>
          <a:p>
            <a:pPr marL="0" indent="0" algn="ctr">
              <a:buNone/>
            </a:pPr>
            <a:r>
              <a:rPr lang="en-SG" dirty="0"/>
              <a:t>∀ n ∈ Z, s(n) = f(x(</a:t>
            </a:r>
            <a:r>
              <a:rPr lang="en-SG" dirty="0" err="1"/>
              <a:t>nT</a:t>
            </a:r>
            <a:r>
              <a:rPr lang="en-SG" dirty="0"/>
              <a:t>)),</a:t>
            </a:r>
          </a:p>
          <a:p>
            <a:r>
              <a:rPr lang="en-SG" dirty="0">
                <a:latin typeface="+mj-lt"/>
              </a:rPr>
              <a:t>Physical quantity x(t) is observed only at times t = </a:t>
            </a:r>
            <a:r>
              <a:rPr lang="en-SG" dirty="0" err="1">
                <a:latin typeface="+mj-lt"/>
              </a:rPr>
              <a:t>nT</a:t>
            </a:r>
            <a:endParaRPr lang="en-US" dirty="0">
              <a:latin typeface="+mj-lt"/>
            </a:endParaRPr>
          </a:p>
        </p:txBody>
      </p:sp>
      <p:sp>
        <p:nvSpPr>
          <p:cNvPr id="4" name="Footer Placeholder 3">
            <a:extLst>
              <a:ext uri="{FF2B5EF4-FFF2-40B4-BE49-F238E27FC236}">
                <a16:creationId xmlns:a16="http://schemas.microsoft.com/office/drawing/2014/main" id="{2B020F8D-E0C2-8546-16B5-5BA00E82739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C6711D04-6428-801E-F46F-6695170BB1DC}"/>
              </a:ext>
            </a:extLst>
          </p:cNvPr>
          <p:cNvSpPr>
            <a:spLocks noGrp="1"/>
          </p:cNvSpPr>
          <p:nvPr>
            <p:ph type="sldNum" sz="quarter" idx="12"/>
          </p:nvPr>
        </p:nvSpPr>
        <p:spPr/>
        <p:txBody>
          <a:bodyPr/>
          <a:lstStyle/>
          <a:p>
            <a:fld id="{687B7451-1438-CB4A-8106-82A64F1C7D7B}" type="slidenum">
              <a:rPr lang="sv-SE" smtClean="0"/>
              <a:pPr/>
              <a:t>103</a:t>
            </a:fld>
            <a:endParaRPr lang="sv-SE" dirty="0"/>
          </a:p>
        </p:txBody>
      </p:sp>
    </p:spTree>
    <p:extLst>
      <p:ext uri="{BB962C8B-B14F-4D97-AF65-F5344CB8AC3E}">
        <p14:creationId xmlns:p14="http://schemas.microsoft.com/office/powerpoint/2010/main" val="641403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23A8-0F8C-AC4D-1161-BF4726920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6813A-83D0-728B-5FEB-865F0D3BF89D}"/>
              </a:ext>
            </a:extLst>
          </p:cNvPr>
          <p:cNvSpPr>
            <a:spLocks noGrp="1"/>
          </p:cNvSpPr>
          <p:nvPr>
            <p:ph type="title"/>
          </p:nvPr>
        </p:nvSpPr>
        <p:spPr/>
        <p:txBody>
          <a:bodyPr/>
          <a:lstStyle/>
          <a:p>
            <a:r>
              <a:rPr lang="en-US" dirty="0">
                <a:latin typeface="+mn-lt"/>
              </a:rPr>
              <a:t>Sampling through analog to digital converter</a:t>
            </a:r>
          </a:p>
        </p:txBody>
      </p:sp>
      <p:sp>
        <p:nvSpPr>
          <p:cNvPr id="3" name="Content Placeholder 2">
            <a:extLst>
              <a:ext uri="{FF2B5EF4-FFF2-40B4-BE49-F238E27FC236}">
                <a16:creationId xmlns:a16="http://schemas.microsoft.com/office/drawing/2014/main" id="{CE686ECB-E8FC-9E0B-7BD9-F35AA9D2AD0D}"/>
              </a:ext>
            </a:extLst>
          </p:cNvPr>
          <p:cNvSpPr>
            <a:spLocks noGrp="1"/>
          </p:cNvSpPr>
          <p:nvPr>
            <p:ph idx="1"/>
          </p:nvPr>
        </p:nvSpPr>
        <p:spPr/>
        <p:txBody>
          <a:bodyPr/>
          <a:lstStyle/>
          <a:p>
            <a:r>
              <a:rPr lang="en-SG" dirty="0">
                <a:latin typeface="+mj-lt"/>
              </a:rPr>
              <a:t>The resulting signal may be modelled as a function s: Z → R </a:t>
            </a:r>
          </a:p>
          <a:p>
            <a:pPr marL="0" indent="0" algn="ctr">
              <a:buNone/>
            </a:pPr>
            <a:r>
              <a:rPr lang="en-SG" dirty="0"/>
              <a:t>∀ n ∈ Z, s(n) = f(x(</a:t>
            </a:r>
            <a:r>
              <a:rPr lang="en-SG" dirty="0" err="1"/>
              <a:t>nT</a:t>
            </a:r>
            <a:r>
              <a:rPr lang="en-SG" dirty="0"/>
              <a:t>)),</a:t>
            </a:r>
          </a:p>
          <a:p>
            <a:r>
              <a:rPr lang="en-SG" dirty="0">
                <a:latin typeface="+mj-lt"/>
              </a:rPr>
              <a:t>Physical quantity x(t) is observed only at times t = </a:t>
            </a:r>
            <a:r>
              <a:rPr lang="en-SG" dirty="0" err="1">
                <a:latin typeface="+mj-lt"/>
              </a:rPr>
              <a:t>nT</a:t>
            </a:r>
            <a:endParaRPr lang="en-SG" dirty="0">
              <a:latin typeface="+mj-lt"/>
            </a:endParaRPr>
          </a:p>
          <a:p>
            <a:r>
              <a:rPr lang="en-SG" dirty="0">
                <a:latin typeface="+mj-lt"/>
              </a:rPr>
              <a:t>What is sampling rate? 1/T</a:t>
            </a:r>
          </a:p>
          <a:p>
            <a:r>
              <a:rPr lang="en-SG" dirty="0">
                <a:latin typeface="+mj-lt"/>
              </a:rPr>
              <a:t>What is unit of sampling rate? Samples/second given has Hz</a:t>
            </a:r>
            <a:endParaRPr lang="en-US" dirty="0">
              <a:latin typeface="+mj-lt"/>
            </a:endParaRPr>
          </a:p>
        </p:txBody>
      </p:sp>
      <p:sp>
        <p:nvSpPr>
          <p:cNvPr id="4" name="Footer Placeholder 3">
            <a:extLst>
              <a:ext uri="{FF2B5EF4-FFF2-40B4-BE49-F238E27FC236}">
                <a16:creationId xmlns:a16="http://schemas.microsoft.com/office/drawing/2014/main" id="{205B2F97-8097-3F19-4CFE-E4B92D738B4A}"/>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5A46459-782E-AF30-9EEB-3F4D3BFDC8B6}"/>
              </a:ext>
            </a:extLst>
          </p:cNvPr>
          <p:cNvSpPr>
            <a:spLocks noGrp="1"/>
          </p:cNvSpPr>
          <p:nvPr>
            <p:ph type="sldNum" sz="quarter" idx="12"/>
          </p:nvPr>
        </p:nvSpPr>
        <p:spPr/>
        <p:txBody>
          <a:bodyPr/>
          <a:lstStyle/>
          <a:p>
            <a:fld id="{687B7451-1438-CB4A-8106-82A64F1C7D7B}" type="slidenum">
              <a:rPr lang="sv-SE" smtClean="0"/>
              <a:pPr/>
              <a:t>104</a:t>
            </a:fld>
            <a:endParaRPr lang="sv-SE" dirty="0"/>
          </a:p>
        </p:txBody>
      </p:sp>
    </p:spTree>
    <p:extLst>
      <p:ext uri="{BB962C8B-B14F-4D97-AF65-F5344CB8AC3E}">
        <p14:creationId xmlns:p14="http://schemas.microsoft.com/office/powerpoint/2010/main" val="34450545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D22B-CE9C-865D-2779-BEF0EB9CD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00F0B-BAFC-AAE9-283D-211215A94AF9}"/>
              </a:ext>
            </a:extLst>
          </p:cNvPr>
          <p:cNvSpPr>
            <a:spLocks noGrp="1"/>
          </p:cNvSpPr>
          <p:nvPr>
            <p:ph type="title"/>
          </p:nvPr>
        </p:nvSpPr>
        <p:spPr/>
        <p:txBody>
          <a:bodyPr/>
          <a:lstStyle/>
          <a:p>
            <a:r>
              <a:rPr lang="en-US" dirty="0">
                <a:latin typeface="+mn-lt"/>
              </a:rPr>
              <a:t>How are all of these related to ADCs?</a:t>
            </a:r>
          </a:p>
        </p:txBody>
      </p:sp>
      <p:sp>
        <p:nvSpPr>
          <p:cNvPr id="3" name="Content Placeholder 2">
            <a:extLst>
              <a:ext uri="{FF2B5EF4-FFF2-40B4-BE49-F238E27FC236}">
                <a16:creationId xmlns:a16="http://schemas.microsoft.com/office/drawing/2014/main" id="{6DFF6E5C-FAE9-F2AE-F0BC-C02BD0EE8A85}"/>
              </a:ext>
            </a:extLst>
          </p:cNvPr>
          <p:cNvSpPr>
            <a:spLocks noGrp="1"/>
          </p:cNvSpPr>
          <p:nvPr>
            <p:ph idx="1"/>
          </p:nvPr>
        </p:nvSpPr>
        <p:spPr>
          <a:xfrm>
            <a:off x="838200" y="1825625"/>
            <a:ext cx="10328564" cy="4351338"/>
          </a:xfrm>
        </p:spPr>
        <p:txBody>
          <a:bodyPr/>
          <a:lstStyle/>
          <a:p>
            <a:r>
              <a:rPr lang="en-SG" dirty="0">
                <a:latin typeface="+mj-lt"/>
              </a:rPr>
              <a:t>The smaller the sampling interval T, the more costly it becomes to provide more bits in an ADC. </a:t>
            </a:r>
          </a:p>
          <a:p>
            <a:r>
              <a:rPr lang="en-SG" dirty="0">
                <a:latin typeface="+mj-lt"/>
              </a:rPr>
              <a:t>At the same cost, faster ADCs typically produce fewer bits and hence have either higher quantization error or smaller range</a:t>
            </a:r>
          </a:p>
          <a:p>
            <a:endParaRPr lang="en-SG" dirty="0">
              <a:latin typeface="+mj-lt"/>
            </a:endParaRPr>
          </a:p>
          <a:p>
            <a:r>
              <a:rPr lang="en-SG" dirty="0">
                <a:latin typeface="+mj-lt"/>
              </a:rPr>
              <a:t>How do you decide?</a:t>
            </a:r>
            <a:endParaRPr lang="en-US" dirty="0">
              <a:latin typeface="+mj-lt"/>
            </a:endParaRPr>
          </a:p>
        </p:txBody>
      </p:sp>
      <p:sp>
        <p:nvSpPr>
          <p:cNvPr id="4" name="Footer Placeholder 3">
            <a:extLst>
              <a:ext uri="{FF2B5EF4-FFF2-40B4-BE49-F238E27FC236}">
                <a16:creationId xmlns:a16="http://schemas.microsoft.com/office/drawing/2014/main" id="{FFFFA008-33EE-6F51-6007-A32DF1F54CA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F5FF30A-5EC8-3022-F578-FB20FD436CF8}"/>
              </a:ext>
            </a:extLst>
          </p:cNvPr>
          <p:cNvSpPr>
            <a:spLocks noGrp="1"/>
          </p:cNvSpPr>
          <p:nvPr>
            <p:ph type="sldNum" sz="quarter" idx="12"/>
          </p:nvPr>
        </p:nvSpPr>
        <p:spPr/>
        <p:txBody>
          <a:bodyPr/>
          <a:lstStyle/>
          <a:p>
            <a:fld id="{687B7451-1438-CB4A-8106-82A64F1C7D7B}" type="slidenum">
              <a:rPr lang="sv-SE" smtClean="0"/>
              <a:pPr/>
              <a:t>105</a:t>
            </a:fld>
            <a:endParaRPr lang="sv-SE" dirty="0"/>
          </a:p>
        </p:txBody>
      </p:sp>
    </p:spTree>
    <p:extLst>
      <p:ext uri="{BB962C8B-B14F-4D97-AF65-F5344CB8AC3E}">
        <p14:creationId xmlns:p14="http://schemas.microsoft.com/office/powerpoint/2010/main" val="10426716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Photodiodes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Most common type of light sensing mechanism</a:t>
            </a:r>
          </a:p>
          <a:p>
            <a:r>
              <a:rPr lang="en-US" dirty="0">
                <a:latin typeface="+mj-lt"/>
              </a:rPr>
              <a:t>When voltage is applied in reverse to an ideal diode, no current flows</a:t>
            </a:r>
          </a:p>
          <a:p>
            <a:r>
              <a:rPr lang="en-US" dirty="0">
                <a:latin typeface="+mj-lt"/>
              </a:rPr>
              <a:t>But some small amount of current leaks for real-world photo diodes</a:t>
            </a:r>
          </a:p>
          <a:p>
            <a:pPr lvl="1"/>
            <a:r>
              <a:rPr lang="en-US" dirty="0">
                <a:solidFill>
                  <a:srgbClr val="FF0000"/>
                </a:solidFill>
                <a:latin typeface="+mj-lt"/>
              </a:rPr>
              <a:t>Proportional to light levels!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106</a:t>
            </a:fld>
            <a:endParaRPr lang="en-US"/>
          </a:p>
        </p:txBody>
      </p:sp>
      <p:pic>
        <p:nvPicPr>
          <p:cNvPr id="11266" name="Picture 2" descr="photodiode">
            <a:extLst>
              <a:ext uri="{FF2B5EF4-FFF2-40B4-BE49-F238E27FC236}">
                <a16:creationId xmlns:a16="http://schemas.microsoft.com/office/drawing/2014/main" id="{B05E38BA-1ED4-42FA-B089-A5BBC0353BC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68540" y="3165654"/>
            <a:ext cx="3625236" cy="33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153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Battery-free Visible Light Sensing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289" y="2682239"/>
            <a:ext cx="10247421" cy="2363720"/>
          </a:xfrm>
        </p:spPr>
      </p:pic>
      <p:sp>
        <p:nvSpPr>
          <p:cNvPr id="3" name="Slide Number Placeholder 2"/>
          <p:cNvSpPr>
            <a:spLocks noGrp="1"/>
          </p:cNvSpPr>
          <p:nvPr>
            <p:ph type="sldNum" sz="quarter" idx="12"/>
          </p:nvPr>
        </p:nvSpPr>
        <p:spPr/>
        <p:txBody>
          <a:bodyPr/>
          <a:lstStyle/>
          <a:p>
            <a:fld id="{B404913F-DF0B-FF42-954B-082342E2B409}" type="slidenum">
              <a:rPr lang="en-US" smtClean="0"/>
              <a:t>107</a:t>
            </a:fld>
            <a:endParaRPr lang="en-US"/>
          </a:p>
        </p:txBody>
      </p:sp>
    </p:spTree>
    <p:extLst>
      <p:ext uri="{BB962C8B-B14F-4D97-AF65-F5344CB8AC3E}">
        <p14:creationId xmlns:p14="http://schemas.microsoft.com/office/powerpoint/2010/main" val="3487783358"/>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018F1A6C-2EEE-47A2-A3D3-C0260B1DE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946" y="1757764"/>
            <a:ext cx="9654309" cy="3973314"/>
          </a:xfrm>
        </p:spPr>
      </p:pic>
      <p:sp>
        <p:nvSpPr>
          <p:cNvPr id="6" name="Title 1"/>
          <p:cNvSpPr>
            <a:spLocks noGrp="1"/>
          </p:cNvSpPr>
          <p:nvPr>
            <p:ph type="title"/>
          </p:nvPr>
        </p:nvSpPr>
        <p:spPr>
          <a:xfrm>
            <a:off x="838200" y="365125"/>
            <a:ext cx="10515600" cy="1325563"/>
          </a:xfrm>
        </p:spPr>
        <p:txBody>
          <a:bodyPr/>
          <a:lstStyle/>
          <a:p>
            <a:r>
              <a:rPr lang="en-US" dirty="0">
                <a:latin typeface="+mn-lt"/>
              </a:rPr>
              <a:t>Visible Light Marker Schematic</a:t>
            </a:r>
          </a:p>
        </p:txBody>
      </p:sp>
      <p:sp>
        <p:nvSpPr>
          <p:cNvPr id="2" name="TextBox 1"/>
          <p:cNvSpPr txBox="1"/>
          <p:nvPr/>
        </p:nvSpPr>
        <p:spPr>
          <a:xfrm>
            <a:off x="1179946" y="5731078"/>
            <a:ext cx="1387928" cy="369332"/>
          </a:xfrm>
          <a:prstGeom prst="rect">
            <a:avLst/>
          </a:prstGeom>
          <a:noFill/>
        </p:spPr>
        <p:txBody>
          <a:bodyPr wrap="square" rtlCol="0">
            <a:spAutoFit/>
          </a:bodyPr>
          <a:lstStyle/>
          <a:p>
            <a:r>
              <a:rPr lang="en-US" dirty="0">
                <a:solidFill>
                  <a:srgbClr val="FF0000"/>
                </a:solidFill>
              </a:rPr>
              <a:t>Light sensing</a:t>
            </a:r>
          </a:p>
        </p:txBody>
      </p:sp>
      <p:sp>
        <p:nvSpPr>
          <p:cNvPr id="7" name="TextBox 6"/>
          <p:cNvSpPr txBox="1"/>
          <p:nvPr/>
        </p:nvSpPr>
        <p:spPr>
          <a:xfrm>
            <a:off x="3751686" y="5731078"/>
            <a:ext cx="1514277" cy="369332"/>
          </a:xfrm>
          <a:prstGeom prst="rect">
            <a:avLst/>
          </a:prstGeom>
          <a:noFill/>
        </p:spPr>
        <p:txBody>
          <a:bodyPr wrap="square" rtlCol="0">
            <a:spAutoFit/>
          </a:bodyPr>
          <a:lstStyle/>
          <a:p>
            <a:r>
              <a:rPr lang="en-US" dirty="0" err="1">
                <a:solidFill>
                  <a:srgbClr val="FF0000"/>
                </a:solidFill>
              </a:rPr>
              <a:t>Digitisation</a:t>
            </a:r>
            <a:endParaRPr lang="en-US" dirty="0">
              <a:solidFill>
                <a:srgbClr val="FF0000"/>
              </a:solidFill>
            </a:endParaRPr>
          </a:p>
        </p:txBody>
      </p:sp>
      <p:sp>
        <p:nvSpPr>
          <p:cNvPr id="8" name="TextBox 7"/>
          <p:cNvSpPr txBox="1"/>
          <p:nvPr/>
        </p:nvSpPr>
        <p:spPr>
          <a:xfrm>
            <a:off x="7176644" y="5731078"/>
            <a:ext cx="3657611" cy="369332"/>
          </a:xfrm>
          <a:prstGeom prst="rect">
            <a:avLst/>
          </a:prstGeom>
          <a:noFill/>
        </p:spPr>
        <p:txBody>
          <a:bodyPr wrap="square" rtlCol="0">
            <a:spAutoFit/>
          </a:bodyPr>
          <a:lstStyle/>
          <a:p>
            <a:r>
              <a:rPr lang="en-US">
                <a:solidFill>
                  <a:srgbClr val="FF0000"/>
                </a:solidFill>
              </a:rPr>
              <a:t>Communication without processing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404913F-DF0B-FF42-954B-082342E2B409}" type="slidenum">
              <a:rPr lang="en-US" smtClean="0"/>
              <a:t>108</a:t>
            </a:fld>
            <a:endParaRPr lang="en-US"/>
          </a:p>
        </p:txBody>
      </p:sp>
    </p:spTree>
    <p:extLst>
      <p:ext uri="{BB962C8B-B14F-4D97-AF65-F5344CB8AC3E}">
        <p14:creationId xmlns:p14="http://schemas.microsoft.com/office/powerpoint/2010/main" val="327521207"/>
      </p:ext>
    </p:extLst>
  </p:cSld>
  <p:clrMapOvr>
    <a:masterClrMapping/>
  </p:clrMapOvr>
  <mc:AlternateContent xmlns:mc="http://schemas.openxmlformats.org/markup-compatibility/2006" xmlns:p14="http://schemas.microsoft.com/office/powerpoint/2010/main">
    <mc:Choice Requires="p14">
      <p:transition spd="slow" p14:dur="2000" advTm="28677"/>
    </mc:Choice>
    <mc:Fallback xmlns="">
      <p:transition spd="slow" advTm="28677"/>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BDE21-B560-9EFE-5034-1E2979CDD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5421B-4406-D4BA-F52E-85B34A58913D}"/>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ACC1BDB7-C922-3AA2-E68F-1DB77C632705}"/>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a:t>
            </a:r>
          </a:p>
          <a:p>
            <a:pPr algn="just"/>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763469BB-DCB9-C729-5126-A8ED9CF4563B}"/>
              </a:ext>
            </a:extLst>
          </p:cNvPr>
          <p:cNvSpPr>
            <a:spLocks noGrp="1"/>
          </p:cNvSpPr>
          <p:nvPr>
            <p:ph type="sldNum" sz="quarter" idx="12"/>
          </p:nvPr>
        </p:nvSpPr>
        <p:spPr/>
        <p:txBody>
          <a:bodyPr/>
          <a:lstStyle/>
          <a:p>
            <a:fld id="{687B7451-1438-CB4A-8106-82A64F1C7D7B}" type="slidenum">
              <a:rPr lang="sv-SE" smtClean="0"/>
              <a:pPr/>
              <a:t>109</a:t>
            </a:fld>
            <a:endParaRPr lang="sv-SE" dirty="0"/>
          </a:p>
        </p:txBody>
      </p:sp>
      <p:pic>
        <p:nvPicPr>
          <p:cNvPr id="4" name="Picture 3">
            <a:extLst>
              <a:ext uri="{FF2B5EF4-FFF2-40B4-BE49-F238E27FC236}">
                <a16:creationId xmlns:a16="http://schemas.microsoft.com/office/drawing/2014/main" id="{EF74B947-C948-F336-35D6-94D365D84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169" y="4519388"/>
            <a:ext cx="5131443" cy="1608362"/>
          </a:xfrm>
          <a:prstGeom prst="rect">
            <a:avLst/>
          </a:prstGeom>
        </p:spPr>
      </p:pic>
    </p:spTree>
    <p:extLst>
      <p:ext uri="{BB962C8B-B14F-4D97-AF65-F5344CB8AC3E}">
        <p14:creationId xmlns:p14="http://schemas.microsoft.com/office/powerpoint/2010/main" val="2492070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a:xfrm>
            <a:off x="990600" y="365125"/>
            <a:ext cx="10515600" cy="1325563"/>
          </a:xfrm>
        </p:spPr>
        <p:txBody>
          <a:bodyPr>
            <a:normAutofit/>
          </a:bodyPr>
          <a:lstStyle/>
          <a:p>
            <a:r>
              <a:rPr lang="en-SG" b="1" dirty="0"/>
              <a:t>Channel Capacity &amp; Link Quality – The Shannon Perspective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2005012"/>
                <a:ext cx="10515600" cy="4351338"/>
              </a:xfrm>
            </p:spPr>
            <p:txBody>
              <a:bodyPr>
                <a:normAutofit/>
              </a:bodyPr>
              <a:lstStyle/>
              <a:p>
                <a:r>
                  <a:rPr lang="en-SG" b="1" dirty="0">
                    <a:latin typeface="+mj-lt"/>
                  </a:rPr>
                  <a:t>Shannon’s Channel Capacity Formula:</a:t>
                </a:r>
              </a:p>
              <a:p>
                <a:endParaRPr lang="en-SG" b="1" dirty="0">
                  <a:latin typeface="+mj-lt"/>
                </a:endParaRPr>
              </a:p>
              <a:p>
                <a:pPr marL="0" indent="0" algn="ctr">
                  <a:buNone/>
                </a:pPr>
                <a:r>
                  <a:rPr lang="en-SG" sz="3200" b="1" dirty="0">
                    <a:latin typeface="+mj-lt"/>
                  </a:rPr>
                  <a:t>C = B X log</a:t>
                </a:r>
                <a:r>
                  <a:rPr lang="en-SG" sz="3200" b="1" baseline="-25000" dirty="0">
                    <a:latin typeface="+mj-lt"/>
                  </a:rPr>
                  <a:t>2</a:t>
                </a:r>
                <a:r>
                  <a:rPr lang="en-SG" sz="3200" b="1" dirty="0">
                    <a:latin typeface="+mj-lt"/>
                  </a:rPr>
                  <a:t>(1+</a:t>
                </a:r>
                <a14:m>
                  <m:oMath xmlns:m="http://schemas.openxmlformats.org/officeDocument/2006/math">
                    <m:f>
                      <m:fPr>
                        <m:ctrlPr>
                          <a:rPr lang="en-SG" sz="3200" b="1" i="1" smtClean="0">
                            <a:latin typeface="Cambria Math" panose="02040503050406030204" pitchFamily="18" charset="0"/>
                          </a:rPr>
                        </m:ctrlPr>
                      </m:fPr>
                      <m:num>
                        <m:r>
                          <a:rPr lang="en-US" sz="3200" b="1" i="1" smtClean="0">
                            <a:latin typeface="Cambria Math" panose="02040503050406030204" pitchFamily="18" charset="0"/>
                          </a:rPr>
                          <m:t>𝑺</m:t>
                        </m:r>
                      </m:num>
                      <m:den>
                        <m:r>
                          <a:rPr lang="en-US" sz="3200" b="1" i="1" smtClean="0">
                            <a:latin typeface="Cambria Math" panose="02040503050406030204" pitchFamily="18" charset="0"/>
                          </a:rPr>
                          <m:t>𝑵</m:t>
                        </m:r>
                      </m:den>
                    </m:f>
                  </m:oMath>
                </a14:m>
                <a:r>
                  <a:rPr lang="en-SG" sz="3200" dirty="0">
                    <a:latin typeface="+mj-lt"/>
                  </a:rPr>
                  <a:t>)</a:t>
                </a:r>
              </a:p>
              <a:p>
                <a:pPr marL="0" indent="0" algn="ctr">
                  <a:buNone/>
                </a:pPr>
                <a:endParaRPr lang="en-SG" sz="3200" dirty="0">
                  <a:latin typeface="+mj-lt"/>
                </a:endParaRPr>
              </a:p>
              <a:p>
                <a:r>
                  <a:rPr lang="en-SG" sz="2400" dirty="0">
                    <a:latin typeface="+mj-lt"/>
                  </a:rPr>
                  <a:t>C </a:t>
                </a:r>
                <a:r>
                  <a:rPr lang="en-SG" sz="2400" b="1" dirty="0">
                    <a:latin typeface="+mj-lt"/>
                  </a:rPr>
                  <a:t>:</a:t>
                </a:r>
                <a:r>
                  <a:rPr lang="en-SG" sz="2400" dirty="0">
                    <a:latin typeface="+mj-lt"/>
                  </a:rPr>
                  <a:t> Channel capacity in bits per second (bps)</a:t>
                </a:r>
              </a:p>
              <a:p>
                <a:pPr marL="0" indent="0">
                  <a:buNone/>
                </a:pPr>
                <a:r>
                  <a:rPr lang="en-SG" sz="2400" dirty="0">
                    <a:latin typeface="+mj-lt"/>
                  </a:rPr>
                  <a:t>• B </a:t>
                </a:r>
                <a:r>
                  <a:rPr lang="en-SG" sz="2400" b="1" dirty="0">
                    <a:latin typeface="+mj-lt"/>
                  </a:rPr>
                  <a:t>:</a:t>
                </a:r>
                <a:r>
                  <a:rPr lang="en-SG" sz="2400" dirty="0">
                    <a:latin typeface="+mj-lt"/>
                  </a:rPr>
                  <a:t> Bandwidth of the channel in Hertz (Hz)</a:t>
                </a:r>
              </a:p>
              <a:p>
                <a:pPr marL="0" indent="0">
                  <a:buNone/>
                </a:pPr>
                <a:r>
                  <a:rPr lang="en-SG" sz="2400" dirty="0">
                    <a:latin typeface="+mj-lt"/>
                  </a:rPr>
                  <a:t>• S/N </a:t>
                </a:r>
                <a:r>
                  <a:rPr lang="en-SG" sz="2400" b="1" dirty="0">
                    <a:latin typeface="+mj-lt"/>
                  </a:rPr>
                  <a:t>:</a:t>
                </a:r>
                <a:r>
                  <a:rPr lang="en-SG" sz="2400" dirty="0">
                    <a:latin typeface="+mj-lt"/>
                  </a:rPr>
                  <a:t> Signal-to-noise ratio (SNR), expressed as a linear ratio</a:t>
                </a:r>
              </a:p>
              <a:p>
                <a:pPr marL="0" indent="0" algn="ctr">
                  <a:buNone/>
                </a:pPr>
                <a:endParaRPr lang="en-SG" sz="3200" dirty="0">
                  <a:latin typeface="+mj-lt"/>
                </a:endParaRPr>
              </a:p>
              <a:p>
                <a:pPr lvl="1">
                  <a:defRPr/>
                </a:pPr>
                <a:endParaRPr lang="en-US" altLang="en-US" sz="2800" dirty="0">
                  <a:effectLst>
                    <a:outerShdw blurRad="38100" dist="38100" dir="2700000" algn="tl">
                      <a:srgbClr val="C0C0C0"/>
                    </a:outerShdw>
                  </a:effectLst>
                  <a:latin typeface="+mj-lt"/>
                </a:endParaRPr>
              </a:p>
              <a:p>
                <a:pPr lvl="1">
                  <a:defRPr/>
                </a:pPr>
                <a:endParaRPr lang="en-US" altLang="en-US" sz="2800" dirty="0">
                  <a:effectLst>
                    <a:outerShdw blurRad="38100" dist="38100" dir="2700000" algn="tl">
                      <a:srgbClr val="C0C0C0"/>
                    </a:outerShdw>
                  </a:effectLst>
                  <a:latin typeface="+mj-lt"/>
                </a:endParaRPr>
              </a:p>
              <a:p>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9CA56E33-97CD-C193-45A4-1873BCF9487B}"/>
                  </a:ext>
                </a:extLst>
              </p:cNvPr>
              <p:cNvSpPr>
                <a:spLocks noGrp="1" noRot="1" noChangeAspect="1" noMove="1" noResize="1" noEditPoints="1" noAdjustHandles="1" noChangeArrowheads="1" noChangeShapeType="1" noTextEdit="1"/>
              </p:cNvSpPr>
              <p:nvPr>
                <p:ph idx="1"/>
              </p:nvPr>
            </p:nvSpPr>
            <p:spPr>
              <a:xfrm>
                <a:off x="990600" y="2005012"/>
                <a:ext cx="10515600" cy="4351338"/>
              </a:xfrm>
              <a:blipFill>
                <a:blip r:embed="rId2"/>
                <a:stretch>
                  <a:fillRect l="-1086" t="-23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11</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01480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E66-3384-AA59-91A0-7D618BBCB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33565-C9FE-C578-0FB3-8AA0F5CD64B3}"/>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05788DDE-3171-2859-973F-5D2FBDF5D2FB}"/>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B972B202-9902-80F3-6B6E-8C99829149F0}"/>
              </a:ext>
            </a:extLst>
          </p:cNvPr>
          <p:cNvSpPr>
            <a:spLocks noGrp="1"/>
          </p:cNvSpPr>
          <p:nvPr>
            <p:ph type="sldNum" sz="quarter" idx="12"/>
          </p:nvPr>
        </p:nvSpPr>
        <p:spPr/>
        <p:txBody>
          <a:bodyPr/>
          <a:lstStyle/>
          <a:p>
            <a:fld id="{687B7451-1438-CB4A-8106-82A64F1C7D7B}" type="slidenum">
              <a:rPr lang="sv-SE" smtClean="0"/>
              <a:pPr/>
              <a:t>110</a:t>
            </a:fld>
            <a:endParaRPr lang="sv-SE" dirty="0"/>
          </a:p>
        </p:txBody>
      </p:sp>
      <p:pic>
        <p:nvPicPr>
          <p:cNvPr id="4" name="Picture 3">
            <a:extLst>
              <a:ext uri="{FF2B5EF4-FFF2-40B4-BE49-F238E27FC236}">
                <a16:creationId xmlns:a16="http://schemas.microsoft.com/office/drawing/2014/main" id="{CE8EC1C5-5AE2-460A-AB86-6732D1E21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878" y="4363131"/>
            <a:ext cx="5131443" cy="1608362"/>
          </a:xfrm>
          <a:prstGeom prst="rect">
            <a:avLst/>
          </a:prstGeom>
        </p:spPr>
      </p:pic>
    </p:spTree>
    <p:extLst>
      <p:ext uri="{BB962C8B-B14F-4D97-AF65-F5344CB8AC3E}">
        <p14:creationId xmlns:p14="http://schemas.microsoft.com/office/powerpoint/2010/main" val="18757468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66BB-03B1-EC88-C106-60289BA42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E824-7B32-7A4B-C554-B317A2CC13A8}"/>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ECBE6871-5D9B-7A73-7CFD-125A7287D57F}"/>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p>
          <a:p>
            <a:pPr algn="just"/>
            <a:endParaRPr lang="en-SG" dirty="0">
              <a:latin typeface="+mj-lt"/>
            </a:endParaRPr>
          </a:p>
          <a:p>
            <a:pPr algn="just"/>
            <a:r>
              <a:rPr lang="en-SG" dirty="0">
                <a:latin typeface="+mj-lt"/>
              </a:rPr>
              <a:t>What is advantage? </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6552195F-DE2E-50CF-6C82-E65198825AC4}"/>
              </a:ext>
            </a:extLst>
          </p:cNvPr>
          <p:cNvSpPr>
            <a:spLocks noGrp="1"/>
          </p:cNvSpPr>
          <p:nvPr>
            <p:ph type="sldNum" sz="quarter" idx="12"/>
          </p:nvPr>
        </p:nvSpPr>
        <p:spPr/>
        <p:txBody>
          <a:bodyPr/>
          <a:lstStyle/>
          <a:p>
            <a:fld id="{687B7451-1438-CB4A-8106-82A64F1C7D7B}" type="slidenum">
              <a:rPr lang="sv-SE" smtClean="0"/>
              <a:pPr/>
              <a:t>111</a:t>
            </a:fld>
            <a:endParaRPr lang="sv-SE" dirty="0"/>
          </a:p>
        </p:txBody>
      </p:sp>
      <p:pic>
        <p:nvPicPr>
          <p:cNvPr id="4" name="Picture 3">
            <a:extLst>
              <a:ext uri="{FF2B5EF4-FFF2-40B4-BE49-F238E27FC236}">
                <a16:creationId xmlns:a16="http://schemas.microsoft.com/office/drawing/2014/main" id="{4F47DA1A-16C0-B463-4301-E795A233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878" y="4363131"/>
            <a:ext cx="5131443" cy="1608362"/>
          </a:xfrm>
          <a:prstGeom prst="rect">
            <a:avLst/>
          </a:prstGeom>
        </p:spPr>
      </p:pic>
    </p:spTree>
    <p:extLst>
      <p:ext uri="{BB962C8B-B14F-4D97-AF65-F5344CB8AC3E}">
        <p14:creationId xmlns:p14="http://schemas.microsoft.com/office/powerpoint/2010/main" val="15285205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603C-4E11-DB6A-FF12-B91076F97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0FE9E-AA54-B124-A01F-90D2F880983C}"/>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7D6859C0-95AD-4C67-1CC6-9641A86E2B4F}"/>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p>
          <a:p>
            <a:pPr algn="just"/>
            <a:endParaRPr lang="en-SG" dirty="0">
              <a:latin typeface="+mj-lt"/>
            </a:endParaRPr>
          </a:p>
          <a:p>
            <a:pPr algn="just"/>
            <a:r>
              <a:rPr lang="en-SG" b="1" dirty="0">
                <a:latin typeface="+mj-lt"/>
              </a:rPr>
              <a:t>What is advantage?  </a:t>
            </a:r>
            <a:r>
              <a:rPr lang="en-SG" dirty="0">
                <a:latin typeface="+mj-lt"/>
              </a:rPr>
              <a:t>Lower power consumption. Can be directly connected to a GPIO/Pin of microcontroller (acts like a 1-bit ADC)</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BC5C403B-34C5-56DF-E5C0-A6CA00A88F90}"/>
              </a:ext>
            </a:extLst>
          </p:cNvPr>
          <p:cNvSpPr>
            <a:spLocks noGrp="1"/>
          </p:cNvSpPr>
          <p:nvPr>
            <p:ph type="sldNum" sz="quarter" idx="12"/>
          </p:nvPr>
        </p:nvSpPr>
        <p:spPr/>
        <p:txBody>
          <a:bodyPr/>
          <a:lstStyle/>
          <a:p>
            <a:fld id="{687B7451-1438-CB4A-8106-82A64F1C7D7B}" type="slidenum">
              <a:rPr lang="sv-SE" smtClean="0"/>
              <a:pPr/>
              <a:t>112</a:t>
            </a:fld>
            <a:endParaRPr lang="sv-SE" dirty="0"/>
          </a:p>
        </p:txBody>
      </p:sp>
      <p:pic>
        <p:nvPicPr>
          <p:cNvPr id="4" name="Picture 3">
            <a:extLst>
              <a:ext uri="{FF2B5EF4-FFF2-40B4-BE49-F238E27FC236}">
                <a16:creationId xmlns:a16="http://schemas.microsoft.com/office/drawing/2014/main" id="{5C212522-0D3C-4499-73D2-0882770D2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97" y="4930550"/>
            <a:ext cx="5131443" cy="1608362"/>
          </a:xfrm>
          <a:prstGeom prst="rect">
            <a:avLst/>
          </a:prstGeom>
        </p:spPr>
      </p:pic>
    </p:spTree>
    <p:extLst>
      <p:ext uri="{BB962C8B-B14F-4D97-AF65-F5344CB8AC3E}">
        <p14:creationId xmlns:p14="http://schemas.microsoft.com/office/powerpoint/2010/main" val="21184418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59DB6-5260-A47B-F416-A3926D8F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61FD6-EF0B-8173-A2D8-06877D00AF73}"/>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F7B6B71C-EA91-E0D5-4F33-B227910297D2}"/>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a:t>
            </a:r>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19462F3E-1E11-38A6-D181-1C9774B408F1}"/>
              </a:ext>
            </a:extLst>
          </p:cNvPr>
          <p:cNvSpPr>
            <a:spLocks noGrp="1"/>
          </p:cNvSpPr>
          <p:nvPr>
            <p:ph type="sldNum" sz="quarter" idx="12"/>
          </p:nvPr>
        </p:nvSpPr>
        <p:spPr/>
        <p:txBody>
          <a:bodyPr/>
          <a:lstStyle/>
          <a:p>
            <a:fld id="{687B7451-1438-CB4A-8106-82A64F1C7D7B}" type="slidenum">
              <a:rPr lang="sv-SE" smtClean="0"/>
              <a:pPr/>
              <a:t>113</a:t>
            </a:fld>
            <a:endParaRPr lang="sv-SE" dirty="0"/>
          </a:p>
        </p:txBody>
      </p:sp>
    </p:spTree>
    <p:extLst>
      <p:ext uri="{BB962C8B-B14F-4D97-AF65-F5344CB8AC3E}">
        <p14:creationId xmlns:p14="http://schemas.microsoft.com/office/powerpoint/2010/main" val="16028435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21846-CFF7-27D5-1C2F-FE583F856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7283D-865F-E009-F724-2FB1A386340F}"/>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43C44815-3C22-F9BF-D15C-12A037C46831}"/>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 </a:t>
            </a:r>
            <a:r>
              <a:rPr lang="en-SG" dirty="0">
                <a:latin typeface="+mj-lt"/>
              </a:rPr>
              <a:t> A part of the signal which we do not want. If we want to measure x(t), and we ended up measuring x’(t) what is the noise? </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D103BEA3-150E-1DB1-3C04-336EDCB20CE9}"/>
              </a:ext>
            </a:extLst>
          </p:cNvPr>
          <p:cNvSpPr>
            <a:spLocks noGrp="1"/>
          </p:cNvSpPr>
          <p:nvPr>
            <p:ph type="sldNum" sz="quarter" idx="12"/>
          </p:nvPr>
        </p:nvSpPr>
        <p:spPr/>
        <p:txBody>
          <a:bodyPr/>
          <a:lstStyle/>
          <a:p>
            <a:fld id="{687B7451-1438-CB4A-8106-82A64F1C7D7B}" type="slidenum">
              <a:rPr lang="sv-SE" smtClean="0"/>
              <a:pPr/>
              <a:t>114</a:t>
            </a:fld>
            <a:endParaRPr lang="sv-SE" dirty="0"/>
          </a:p>
        </p:txBody>
      </p:sp>
    </p:spTree>
    <p:extLst>
      <p:ext uri="{BB962C8B-B14F-4D97-AF65-F5344CB8AC3E}">
        <p14:creationId xmlns:p14="http://schemas.microsoft.com/office/powerpoint/2010/main" val="3585050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93DF-C4DA-DA18-D417-1705A8646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A1057-7F8B-ADF3-FF5F-688CC5F0FD86}"/>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7D9F1DB6-1407-0968-61B0-DA0A192CA663}"/>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 </a:t>
            </a:r>
            <a:r>
              <a:rPr lang="en-SG" dirty="0">
                <a:latin typeface="+mj-lt"/>
              </a:rPr>
              <a:t> A part of the signal which we do not want. If we want to measure x(t), and we ended up measuring x’(t) what is the noise? </a:t>
            </a:r>
            <a:r>
              <a:rPr lang="en-SG" dirty="0"/>
              <a:t>n(t) = x'(t) − x(t)</a:t>
            </a:r>
          </a:p>
          <a:p>
            <a:pPr algn="just"/>
            <a:endParaRPr lang="en-SG" dirty="0">
              <a:latin typeface="+mj-lt"/>
            </a:endParaRPr>
          </a:p>
          <a:p>
            <a:pPr algn="just"/>
            <a:r>
              <a:rPr lang="en-SG" dirty="0">
                <a:latin typeface="+mj-lt"/>
              </a:rPr>
              <a:t>What is actual measurement? X(t) + n(t)</a:t>
            </a:r>
          </a:p>
          <a:p>
            <a:pPr algn="just"/>
            <a:endParaRPr lang="en-SG" dirty="0">
              <a:latin typeface="+mj-lt"/>
            </a:endParaRPr>
          </a:p>
          <a:p>
            <a:pPr algn="just"/>
            <a:r>
              <a:rPr lang="en-SG" dirty="0">
                <a:latin typeface="+mj-lt"/>
              </a:rPr>
              <a:t>Noise is the side effect of sensor not measuring </a:t>
            </a:r>
            <a:r>
              <a:rPr lang="en-SG" dirty="0" err="1">
                <a:latin typeface="+mj-lt"/>
              </a:rPr>
              <a:t>exact;y</a:t>
            </a:r>
            <a:r>
              <a:rPr lang="en-SG" dirty="0">
                <a:latin typeface="+mj-lt"/>
              </a:rPr>
              <a:t> what it is supposed to measure. Contributors many like sensor imperfection, quantization errors etc</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8167676B-11FE-F9F1-6F30-C1F233100E4B}"/>
              </a:ext>
            </a:extLst>
          </p:cNvPr>
          <p:cNvSpPr>
            <a:spLocks noGrp="1"/>
          </p:cNvSpPr>
          <p:nvPr>
            <p:ph type="sldNum" sz="quarter" idx="12"/>
          </p:nvPr>
        </p:nvSpPr>
        <p:spPr/>
        <p:txBody>
          <a:bodyPr/>
          <a:lstStyle/>
          <a:p>
            <a:fld id="{687B7451-1438-CB4A-8106-82A64F1C7D7B}" type="slidenum">
              <a:rPr lang="sv-SE" smtClean="0"/>
              <a:pPr/>
              <a:t>115</a:t>
            </a:fld>
            <a:endParaRPr lang="sv-SE" dirty="0"/>
          </a:p>
        </p:txBody>
      </p:sp>
    </p:spTree>
    <p:extLst>
      <p:ext uri="{BB962C8B-B14F-4D97-AF65-F5344CB8AC3E}">
        <p14:creationId xmlns:p14="http://schemas.microsoft.com/office/powerpoint/2010/main" val="20708053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5" y="102078"/>
            <a:ext cx="10606051" cy="1325563"/>
          </a:xfrm>
        </p:spPr>
        <p:txBody>
          <a:bodyPr>
            <a:normAutofit/>
          </a:bodyPr>
          <a:lstStyle/>
          <a:p>
            <a:r>
              <a:rPr lang="en-US" sz="4000" dirty="0">
                <a:latin typeface="+mn-lt"/>
              </a:rPr>
              <a:t>How do you identify what type of sensor?</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116</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3" name="Content Placeholder 3">
            <a:extLst>
              <a:ext uri="{FF2B5EF4-FFF2-40B4-BE49-F238E27FC236}">
                <a16:creationId xmlns:a16="http://schemas.microsoft.com/office/drawing/2014/main" id="{989B54BA-C3E6-5666-0834-102DC9F64C6B}"/>
              </a:ext>
            </a:extLst>
          </p:cNvPr>
          <p:cNvSpPr>
            <a:spLocks noGrp="1"/>
          </p:cNvSpPr>
          <p:nvPr>
            <p:ph idx="1"/>
          </p:nvPr>
        </p:nvSpPr>
        <p:spPr>
          <a:xfrm>
            <a:off x="792974" y="1397479"/>
            <a:ext cx="10848899" cy="4802599"/>
          </a:xfrm>
        </p:spPr>
        <p:txBody>
          <a:bodyPr>
            <a:normAutofit/>
          </a:bodyPr>
          <a:lstStyle/>
          <a:p>
            <a:pPr algn="just"/>
            <a:r>
              <a:rPr lang="en-SG" b="0" i="0" dirty="0">
                <a:effectLst/>
                <a:latin typeface="+mj-lt"/>
              </a:rPr>
              <a:t>You need to learn how to read datasheets. They contain all the important information. Power, voltage, </a:t>
            </a:r>
            <a:r>
              <a:rPr lang="en-SG" b="0" i="0" dirty="0" err="1">
                <a:effectLst/>
                <a:latin typeface="+mj-lt"/>
              </a:rPr>
              <a:t>analog</a:t>
            </a:r>
            <a:r>
              <a:rPr lang="en-SG" b="0" i="0" dirty="0">
                <a:effectLst/>
                <a:latin typeface="+mj-lt"/>
              </a:rPr>
              <a:t> versus digital and others</a:t>
            </a:r>
          </a:p>
          <a:p>
            <a:pPr algn="just"/>
            <a:endParaRPr lang="en-SG" dirty="0">
              <a:latin typeface="+mj-lt"/>
            </a:endParaRPr>
          </a:p>
          <a:p>
            <a:pPr algn="just"/>
            <a:r>
              <a:rPr lang="en-SG" b="0" i="0" dirty="0">
                <a:effectLst/>
                <a:latin typeface="+mj-lt"/>
              </a:rPr>
              <a:t>Accelerometer: </a:t>
            </a:r>
            <a:r>
              <a:rPr lang="en-SG" b="0" i="0" dirty="0">
                <a:effectLst/>
                <a:latin typeface="+mj-lt"/>
                <a:hlinkClick r:id="rId3"/>
              </a:rPr>
              <a:t>ADXL335 Datasheet</a:t>
            </a:r>
            <a:endParaRPr lang="en-SG" b="0" i="0" dirty="0">
              <a:effectLst/>
              <a:latin typeface="+mj-lt"/>
            </a:endParaRPr>
          </a:p>
          <a:p>
            <a:pPr algn="just"/>
            <a:r>
              <a:rPr lang="en-SG" dirty="0">
                <a:latin typeface="+mj-lt"/>
              </a:rPr>
              <a:t>Accelerometer: </a:t>
            </a:r>
            <a:r>
              <a:rPr lang="en-SG" dirty="0">
                <a:latin typeface="+mj-lt"/>
                <a:hlinkClick r:id="rId4"/>
              </a:rPr>
              <a:t>ADXL345 Datasheet</a:t>
            </a:r>
            <a:endParaRPr lang="en-SG" b="0" i="0" dirty="0">
              <a:effectLst/>
              <a:latin typeface="+mj-lt"/>
            </a:endParaRPr>
          </a:p>
          <a:p>
            <a:pPr algn="just"/>
            <a:endParaRPr lang="en-SG" b="0" i="0" dirty="0">
              <a:effectLst/>
              <a:latin typeface="+mj-lt"/>
            </a:endParaRPr>
          </a:p>
          <a:p>
            <a:pPr algn="just"/>
            <a:endParaRPr lang="en-SG" b="0" i="0" dirty="0">
              <a:effectLst/>
              <a:latin typeface="+mj-lt"/>
            </a:endParaRPr>
          </a:p>
          <a:p>
            <a:endParaRPr lang="en-US" dirty="0">
              <a:latin typeface="+mj-lt"/>
            </a:endParaRPr>
          </a:p>
        </p:txBody>
      </p:sp>
    </p:spTree>
    <p:extLst>
      <p:ext uri="{BB962C8B-B14F-4D97-AF65-F5344CB8AC3E}">
        <p14:creationId xmlns:p14="http://schemas.microsoft.com/office/powerpoint/2010/main" val="331943867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2B51E-2C67-150A-EFCC-057A4948E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59F57-F27C-6D45-6652-293879C03DA5}"/>
              </a:ext>
            </a:extLst>
          </p:cNvPr>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a:extLst>
              <a:ext uri="{FF2B5EF4-FFF2-40B4-BE49-F238E27FC236}">
                <a16:creationId xmlns:a16="http://schemas.microsoft.com/office/drawing/2014/main" id="{B51D632E-5797-256D-9B7D-54F1C2A0FDB7}"/>
              </a:ext>
            </a:extLst>
          </p:cNvPr>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FCFC32DF-0391-1C62-26D8-32B5F2802C4A}"/>
              </a:ext>
            </a:extLst>
          </p:cNvPr>
          <p:cNvSpPr>
            <a:spLocks noGrp="1"/>
          </p:cNvSpPr>
          <p:nvPr>
            <p:ph type="sldNum" sz="quarter" idx="12"/>
          </p:nvPr>
        </p:nvSpPr>
        <p:spPr/>
        <p:txBody>
          <a:bodyPr/>
          <a:lstStyle/>
          <a:p>
            <a:fld id="{687B7451-1438-CB4A-8106-82A64F1C7D7B}" type="slidenum">
              <a:rPr lang="sv-SE" smtClean="0"/>
              <a:t>117</a:t>
            </a:fld>
            <a:endParaRPr lang="sv-SE"/>
          </a:p>
        </p:txBody>
      </p:sp>
      <p:pic>
        <p:nvPicPr>
          <p:cNvPr id="7" name="Picture 6" descr="Logo, company name&#10;&#10;Description automatically generated">
            <a:extLst>
              <a:ext uri="{FF2B5EF4-FFF2-40B4-BE49-F238E27FC236}">
                <a16:creationId xmlns:a16="http://schemas.microsoft.com/office/drawing/2014/main" id="{8B4A576F-DF0C-59DE-1D6F-3B936D0A33FA}"/>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FF1EAF9D-4BA9-468E-C346-FD0B3FCEEF51}"/>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88544012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4412-63C8-F510-15DF-096F2E637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006C0-A169-C0DE-003C-A56B2BC24461}"/>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5CA08583-73E0-3E6E-EFF2-616B6F24631E}"/>
              </a:ext>
            </a:extLst>
          </p:cNvPr>
          <p:cNvSpPr>
            <a:spLocks noGrp="1"/>
          </p:cNvSpPr>
          <p:nvPr>
            <p:ph idx="1"/>
          </p:nvPr>
        </p:nvSpPr>
        <p:spPr>
          <a:xfrm>
            <a:off x="489332" y="3133569"/>
            <a:ext cx="4670097" cy="3320668"/>
          </a:xfrm>
        </p:spPr>
        <p:txBody>
          <a:bodyPr>
            <a:normAutofit/>
          </a:bodyPr>
          <a:lstStyle/>
          <a:p>
            <a:r>
              <a:rPr lang="en-US" sz="2200" dirty="0">
                <a:latin typeface="+mj-lt"/>
              </a:rPr>
              <a:t>Accelerometers are sensors that measure proper acceleration. An acceleration of object as observed by an observer in free fall</a:t>
            </a:r>
          </a:p>
          <a:p>
            <a:r>
              <a:rPr lang="en-US" sz="2200" dirty="0">
                <a:latin typeface="+mj-lt"/>
              </a:rPr>
              <a:t>Accelerometer measure acceleration together with gravitational force</a:t>
            </a:r>
          </a:p>
          <a:p>
            <a:endParaRPr lang="en-US" sz="2200" dirty="0">
              <a:latin typeface="+mj-lt"/>
            </a:endParaRPr>
          </a:p>
          <a:p>
            <a:endParaRPr lang="en-US" sz="22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C0453755-A346-2AB5-071B-0CF70251E7F4}"/>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88A62CCA-67EF-D07E-3316-87F0A0D2BB1A}"/>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118</a:t>
            </a:fld>
            <a:endParaRPr lang="en-US">
              <a:solidFill>
                <a:srgbClr val="FFFFFF"/>
              </a:solidFill>
            </a:endParaRPr>
          </a:p>
        </p:txBody>
      </p:sp>
    </p:spTree>
    <p:extLst>
      <p:ext uri="{BB962C8B-B14F-4D97-AF65-F5344CB8AC3E}">
        <p14:creationId xmlns:p14="http://schemas.microsoft.com/office/powerpoint/2010/main" val="3438889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7FEB7-2031-EA27-27E5-48338C65C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0CE04-26A6-7876-76B2-4A6351EA4CF0}"/>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C24A1828-7D15-C45D-6C10-A41AFF2E2A17}"/>
              </a:ext>
            </a:extLst>
          </p:cNvPr>
          <p:cNvSpPr>
            <a:spLocks noGrp="1"/>
          </p:cNvSpPr>
          <p:nvPr>
            <p:ph idx="1"/>
          </p:nvPr>
        </p:nvSpPr>
        <p:spPr>
          <a:xfrm>
            <a:off x="640080" y="2915457"/>
            <a:ext cx="4670097" cy="3320668"/>
          </a:xfrm>
        </p:spPr>
        <p:txBody>
          <a:bodyPr>
            <a:normAutofit/>
          </a:bodyPr>
          <a:lstStyle/>
          <a:p>
            <a:r>
              <a:rPr lang="en-US" sz="2200" dirty="0">
                <a:latin typeface="+mj-lt"/>
              </a:rPr>
              <a:t>Sensor circuit measures the position of fixed mass in the frame</a:t>
            </a:r>
          </a:p>
          <a:p>
            <a:r>
              <a:rPr lang="en-US" sz="2200" dirty="0">
                <a:latin typeface="+mj-lt"/>
              </a:rPr>
              <a:t>Mass moves in any direction, it gets displaced, this results in displacement of mass which is measured to determine the acceleration</a:t>
            </a:r>
          </a:p>
          <a:p>
            <a:r>
              <a:rPr lang="en-US" sz="2200" b="1" dirty="0">
                <a:latin typeface="+mj-lt"/>
              </a:rPr>
              <a:t>What happens if the object with accelerometer free-falls? </a:t>
            </a:r>
          </a:p>
          <a:p>
            <a:endParaRPr lang="en-US" sz="22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B07E5F66-83EE-A98E-6E6D-E41C1AFEC239}"/>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1EB40304-20AA-D7A7-7521-9821DAC7985E}"/>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119</a:t>
            </a:fld>
            <a:endParaRPr lang="en-US">
              <a:solidFill>
                <a:srgbClr val="FFFFFF"/>
              </a:solidFill>
            </a:endParaRPr>
          </a:p>
        </p:txBody>
      </p:sp>
    </p:spTree>
    <p:extLst>
      <p:ext uri="{BB962C8B-B14F-4D97-AF65-F5344CB8AC3E}">
        <p14:creationId xmlns:p14="http://schemas.microsoft.com/office/powerpoint/2010/main" val="413917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7387-0A10-4EA9-50B2-D4F10337D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F4CC1-EDE6-E1AB-DF47-7EB3775ACC44}"/>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051A3098-105D-C706-05D2-098792119A79}"/>
              </a:ext>
            </a:extLst>
          </p:cNvPr>
          <p:cNvSpPr>
            <a:spLocks noGrp="1"/>
          </p:cNvSpPr>
          <p:nvPr>
            <p:ph idx="1"/>
          </p:nvPr>
        </p:nvSpPr>
        <p:spPr>
          <a:xfrm>
            <a:off x="640080" y="2915457"/>
            <a:ext cx="4670097" cy="3320668"/>
          </a:xfrm>
        </p:spPr>
        <p:txBody>
          <a:bodyPr>
            <a:normAutofit lnSpcReduction="10000"/>
          </a:bodyPr>
          <a:lstStyle/>
          <a:p>
            <a:r>
              <a:rPr lang="en-US" sz="2200" b="1" dirty="0">
                <a:latin typeface="+mj-lt"/>
              </a:rPr>
              <a:t>What happens if the object with accelerometer free-falls? </a:t>
            </a:r>
          </a:p>
          <a:p>
            <a:pPr lvl="1"/>
            <a:r>
              <a:rPr lang="en-US" sz="1800" dirty="0">
                <a:latin typeface="+mj-lt"/>
              </a:rPr>
              <a:t>Orientation?</a:t>
            </a:r>
          </a:p>
          <a:p>
            <a:pPr lvl="1"/>
            <a:r>
              <a:rPr lang="en-US" sz="1800" dirty="0">
                <a:latin typeface="+mj-lt"/>
              </a:rPr>
              <a:t>Vertical, Horizontal, Upside Down</a:t>
            </a:r>
          </a:p>
          <a:p>
            <a:r>
              <a:rPr lang="en-SG" sz="2400" dirty="0">
                <a:latin typeface="+mj-lt"/>
              </a:rPr>
              <a:t>Upside down: To an observer in free fall, this looks exactly as if the assembly were accelerating upwards at the acceleration of gravity, which is approximately g = 9.8 meters/second2 </a:t>
            </a:r>
            <a:endParaRPr lang="en-US" sz="24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7FED1C63-BB1B-4EDB-125A-EB3808E68B69}"/>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7DE34AE4-895E-DC60-CA21-924F1F75F97F}"/>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120</a:t>
            </a:fld>
            <a:endParaRPr lang="en-US">
              <a:solidFill>
                <a:srgbClr val="FFFFFF"/>
              </a:solidFill>
            </a:endParaRPr>
          </a:p>
        </p:txBody>
      </p:sp>
    </p:spTree>
    <p:extLst>
      <p:ext uri="{BB962C8B-B14F-4D97-AF65-F5344CB8AC3E}">
        <p14:creationId xmlns:p14="http://schemas.microsoft.com/office/powerpoint/2010/main" val="33803363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7409E-3BE6-FC0B-A060-C76E2D95C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DB969-2EBB-3D6D-79F5-6F28D3837E2D}"/>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20D1106E-64D9-F1FD-7D80-C912325EBDA1}"/>
              </a:ext>
            </a:extLst>
          </p:cNvPr>
          <p:cNvSpPr>
            <a:spLocks noGrp="1"/>
          </p:cNvSpPr>
          <p:nvPr>
            <p:ph idx="1"/>
          </p:nvPr>
        </p:nvSpPr>
        <p:spPr>
          <a:xfrm>
            <a:off x="640080" y="2915457"/>
            <a:ext cx="4670097" cy="2165220"/>
          </a:xfrm>
        </p:spPr>
        <p:txBody>
          <a:bodyPr>
            <a:normAutofit/>
          </a:bodyPr>
          <a:lstStyle/>
          <a:p>
            <a:r>
              <a:rPr lang="en-US" sz="2200" dirty="0">
                <a:latin typeface="+mj-lt"/>
              </a:rPr>
              <a:t>Accelerometer can be used to measure the tilt. Combination of acceleration and gravity is called proper acceleration and can be challenging to separate out</a:t>
            </a:r>
            <a:endParaRPr lang="en-US" sz="24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4F7C675A-76F8-9C22-BF66-4C503E638621}"/>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D9DE6CDC-374F-7E83-0CDC-BAFAC17868DB}"/>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121</a:t>
            </a:fld>
            <a:endParaRPr lang="en-US">
              <a:solidFill>
                <a:srgbClr val="FFFFFF"/>
              </a:solidFill>
            </a:endParaRPr>
          </a:p>
        </p:txBody>
      </p:sp>
    </p:spTree>
    <p:extLst>
      <p:ext uri="{BB962C8B-B14F-4D97-AF65-F5344CB8AC3E}">
        <p14:creationId xmlns:p14="http://schemas.microsoft.com/office/powerpoint/2010/main" val="21238619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122</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1F7E-61DA-5860-F0D1-01AFDCB13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62DC0-CA48-0B63-255D-1E7D8D223455}"/>
              </a:ext>
            </a:extLst>
          </p:cNvPr>
          <p:cNvSpPr>
            <a:spLocks noGrp="1"/>
          </p:cNvSpPr>
          <p:nvPr>
            <p:ph type="title"/>
          </p:nvPr>
        </p:nvSpPr>
        <p:spPr/>
        <p:txBody>
          <a:bodyPr>
            <a:normAutofit/>
          </a:bodyPr>
          <a:lstStyle/>
          <a:p>
            <a:r>
              <a:rPr lang="en-US" sz="4000" dirty="0">
                <a:latin typeface="+mn-lt"/>
              </a:rPr>
              <a:t>Modelling of a digital accelerometer</a:t>
            </a:r>
          </a:p>
        </p:txBody>
      </p:sp>
      <p:sp>
        <p:nvSpPr>
          <p:cNvPr id="3" name="Content Placeholder 2">
            <a:extLst>
              <a:ext uri="{FF2B5EF4-FFF2-40B4-BE49-F238E27FC236}">
                <a16:creationId xmlns:a16="http://schemas.microsoft.com/office/drawing/2014/main" id="{F1F4D4FF-88FB-F040-907F-69AB3AB75091}"/>
              </a:ext>
            </a:extLst>
          </p:cNvPr>
          <p:cNvSpPr>
            <a:spLocks noGrp="1"/>
          </p:cNvSpPr>
          <p:nvPr>
            <p:ph idx="1"/>
          </p:nvPr>
        </p:nvSpPr>
        <p:spPr>
          <a:xfrm>
            <a:off x="838200" y="1690688"/>
            <a:ext cx="10515600" cy="3778779"/>
          </a:xfrm>
        </p:spPr>
        <p:txBody>
          <a:bodyPr>
            <a:normAutofit/>
          </a:bodyPr>
          <a:lstStyle/>
          <a:p>
            <a:r>
              <a:rPr lang="en-US" dirty="0">
                <a:latin typeface="+mj-lt"/>
              </a:rPr>
              <a:t>Assume, </a:t>
            </a:r>
          </a:p>
          <a:p>
            <a:pPr marL="1371600" lvl="3" indent="0">
              <a:buNone/>
            </a:pPr>
            <a:r>
              <a:rPr lang="en-US" sz="2400" dirty="0">
                <a:latin typeface="+mj-lt"/>
              </a:rPr>
              <a:t>x is proper acceleration</a:t>
            </a:r>
          </a:p>
          <a:p>
            <a:pPr marL="1371600" lvl="3" indent="0">
              <a:buNone/>
            </a:pPr>
            <a:r>
              <a:rPr lang="en-SG" sz="2400" dirty="0">
                <a:latin typeface="+mj-lt"/>
              </a:rPr>
              <a:t>L ∈ R is the minimum measurable proper acceleration</a:t>
            </a:r>
          </a:p>
          <a:p>
            <a:pPr marL="1371600" lvl="3" indent="0">
              <a:buNone/>
            </a:pPr>
            <a:r>
              <a:rPr lang="en-SG" sz="2400" dirty="0">
                <a:latin typeface="+mj-lt"/>
              </a:rPr>
              <a:t>H ∈ R is the maximum measurable proper acceleration</a:t>
            </a:r>
          </a:p>
          <a:p>
            <a:pPr marL="1371600" lvl="3" indent="0">
              <a:buNone/>
            </a:pPr>
            <a:r>
              <a:rPr lang="en-SG" sz="2400" dirty="0">
                <a:latin typeface="+mj-lt"/>
              </a:rPr>
              <a:t>b ∈ N is the number of bits of the ADC</a:t>
            </a:r>
          </a:p>
          <a:p>
            <a:pPr marL="1371600" lvl="3" indent="0">
              <a:buNone/>
            </a:pPr>
            <a:endParaRPr lang="en-SG" sz="2400" dirty="0">
              <a:latin typeface="+mj-lt"/>
            </a:endParaRPr>
          </a:p>
          <a:p>
            <a:pPr marL="1371600" lvl="3" indent="0">
              <a:buNone/>
            </a:pPr>
            <a:endParaRPr lang="en-SG" sz="2400" dirty="0">
              <a:latin typeface="+mj-lt"/>
            </a:endParaRPr>
          </a:p>
          <a:p>
            <a:pPr marL="1371600" lvl="3" indent="0" algn="ctr">
              <a:buNone/>
            </a:pPr>
            <a:r>
              <a:rPr lang="en-SG" sz="3600" dirty="0"/>
              <a:t>f : (L, H) → {0, . . . , 2</a:t>
            </a:r>
            <a:r>
              <a:rPr lang="en-SG" sz="3600" baseline="30000" dirty="0"/>
              <a:t> b </a:t>
            </a:r>
            <a:r>
              <a:rPr lang="en-SG" sz="3600" dirty="0"/>
              <a:t>− 1}</a:t>
            </a:r>
            <a:endParaRPr lang="en-US" sz="3600" dirty="0">
              <a:latin typeface="+mj-lt"/>
            </a:endParaRPr>
          </a:p>
        </p:txBody>
      </p:sp>
      <p:sp>
        <p:nvSpPr>
          <p:cNvPr id="4" name="Slide Number Placeholder 3">
            <a:extLst>
              <a:ext uri="{FF2B5EF4-FFF2-40B4-BE49-F238E27FC236}">
                <a16:creationId xmlns:a16="http://schemas.microsoft.com/office/drawing/2014/main" id="{427C97A6-2DC4-01BA-A44C-7181AE1D45B5}"/>
              </a:ext>
            </a:extLst>
          </p:cNvPr>
          <p:cNvSpPr>
            <a:spLocks noGrp="1"/>
          </p:cNvSpPr>
          <p:nvPr>
            <p:ph type="sldNum" sz="quarter" idx="12"/>
          </p:nvPr>
        </p:nvSpPr>
        <p:spPr/>
        <p:txBody>
          <a:bodyPr/>
          <a:lstStyle/>
          <a:p>
            <a:fld id="{0778C724-3839-4D76-A707-B4C23905D055}" type="slidenum">
              <a:rPr lang="en-US" smtClean="0"/>
              <a:t>123</a:t>
            </a:fld>
            <a:endParaRPr lang="en-US"/>
          </a:p>
        </p:txBody>
      </p:sp>
    </p:spTree>
    <p:extLst>
      <p:ext uri="{BB962C8B-B14F-4D97-AF65-F5344CB8AC3E}">
        <p14:creationId xmlns:p14="http://schemas.microsoft.com/office/powerpoint/2010/main" val="2306301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84BF-F258-112D-7C88-6A09BA70D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79B37-0BE7-B50B-62AF-265BE4210270}"/>
              </a:ext>
            </a:extLst>
          </p:cNvPr>
          <p:cNvSpPr>
            <a:spLocks noGrp="1"/>
          </p:cNvSpPr>
          <p:nvPr>
            <p:ph type="title"/>
          </p:nvPr>
        </p:nvSpPr>
        <p:spPr/>
        <p:txBody>
          <a:bodyPr>
            <a:normAutofit/>
          </a:bodyPr>
          <a:lstStyle/>
          <a:p>
            <a:r>
              <a:rPr lang="en-US" sz="4000" dirty="0">
                <a:latin typeface="+mn-lt"/>
              </a:rPr>
              <a:t>Measuring of acceleration on three axis</a:t>
            </a:r>
          </a:p>
        </p:txBody>
      </p:sp>
      <p:sp>
        <p:nvSpPr>
          <p:cNvPr id="3" name="Content Placeholder 2">
            <a:extLst>
              <a:ext uri="{FF2B5EF4-FFF2-40B4-BE49-F238E27FC236}">
                <a16:creationId xmlns:a16="http://schemas.microsoft.com/office/drawing/2014/main" id="{4B5E7F89-975C-26D7-6D06-E208DAFA7ACD}"/>
              </a:ext>
            </a:extLst>
          </p:cNvPr>
          <p:cNvSpPr>
            <a:spLocks noGrp="1"/>
          </p:cNvSpPr>
          <p:nvPr>
            <p:ph idx="1"/>
          </p:nvPr>
        </p:nvSpPr>
        <p:spPr>
          <a:xfrm>
            <a:off x="838200" y="1690688"/>
            <a:ext cx="10515600" cy="3778779"/>
          </a:xfrm>
        </p:spPr>
        <p:txBody>
          <a:bodyPr>
            <a:normAutofit/>
          </a:bodyPr>
          <a:lstStyle/>
          <a:p>
            <a:r>
              <a:rPr lang="en-US" dirty="0">
                <a:latin typeface="+mj-lt"/>
              </a:rPr>
              <a:t>Today, accelerometer are implemented in silicon. Silicon fingers are deformed under gravitational pull or acceleration. Circuit measures the deformation</a:t>
            </a:r>
          </a:p>
          <a:p>
            <a:endParaRPr lang="en-US" dirty="0">
              <a:latin typeface="+mj-lt"/>
            </a:endParaRPr>
          </a:p>
          <a:p>
            <a:r>
              <a:rPr lang="en-US" dirty="0">
                <a:latin typeface="+mj-lt"/>
              </a:rPr>
              <a:t>Measure three axis?</a:t>
            </a:r>
          </a:p>
        </p:txBody>
      </p:sp>
      <p:sp>
        <p:nvSpPr>
          <p:cNvPr id="4" name="Slide Number Placeholder 3">
            <a:extLst>
              <a:ext uri="{FF2B5EF4-FFF2-40B4-BE49-F238E27FC236}">
                <a16:creationId xmlns:a16="http://schemas.microsoft.com/office/drawing/2014/main" id="{2D8189CF-C0F5-7B5E-61B0-08D278067F12}"/>
              </a:ext>
            </a:extLst>
          </p:cNvPr>
          <p:cNvSpPr>
            <a:spLocks noGrp="1"/>
          </p:cNvSpPr>
          <p:nvPr>
            <p:ph type="sldNum" sz="quarter" idx="12"/>
          </p:nvPr>
        </p:nvSpPr>
        <p:spPr/>
        <p:txBody>
          <a:bodyPr/>
          <a:lstStyle/>
          <a:p>
            <a:fld id="{0778C724-3839-4D76-A707-B4C23905D055}" type="slidenum">
              <a:rPr lang="en-US" smtClean="0"/>
              <a:t>124</a:t>
            </a:fld>
            <a:endParaRPr lang="en-US"/>
          </a:p>
        </p:txBody>
      </p:sp>
    </p:spTree>
    <p:extLst>
      <p:ext uri="{BB962C8B-B14F-4D97-AF65-F5344CB8AC3E}">
        <p14:creationId xmlns:p14="http://schemas.microsoft.com/office/powerpoint/2010/main" val="9203932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4B61-52A3-FD1D-9CB6-A17EAB71B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A529A-5180-C070-A737-8A17A00FC815}"/>
              </a:ext>
            </a:extLst>
          </p:cNvPr>
          <p:cNvSpPr>
            <a:spLocks noGrp="1"/>
          </p:cNvSpPr>
          <p:nvPr>
            <p:ph type="title"/>
          </p:nvPr>
        </p:nvSpPr>
        <p:spPr/>
        <p:txBody>
          <a:bodyPr>
            <a:normAutofit/>
          </a:bodyPr>
          <a:lstStyle/>
          <a:p>
            <a:r>
              <a:rPr lang="en-US" sz="4000" dirty="0">
                <a:latin typeface="+mn-lt"/>
              </a:rPr>
              <a:t>Measuring of acceleration on three axis</a:t>
            </a:r>
          </a:p>
        </p:txBody>
      </p:sp>
      <p:sp>
        <p:nvSpPr>
          <p:cNvPr id="3" name="Content Placeholder 2">
            <a:extLst>
              <a:ext uri="{FF2B5EF4-FFF2-40B4-BE49-F238E27FC236}">
                <a16:creationId xmlns:a16="http://schemas.microsoft.com/office/drawing/2014/main" id="{7B71DA4C-5E01-B3FF-69A0-992D8E4BE57A}"/>
              </a:ext>
            </a:extLst>
          </p:cNvPr>
          <p:cNvSpPr>
            <a:spLocks noGrp="1"/>
          </p:cNvSpPr>
          <p:nvPr>
            <p:ph idx="1"/>
          </p:nvPr>
        </p:nvSpPr>
        <p:spPr>
          <a:xfrm>
            <a:off x="838200" y="1690688"/>
            <a:ext cx="10515600" cy="3778779"/>
          </a:xfrm>
        </p:spPr>
        <p:txBody>
          <a:bodyPr>
            <a:normAutofit/>
          </a:bodyPr>
          <a:lstStyle/>
          <a:p>
            <a:r>
              <a:rPr lang="en-US" dirty="0">
                <a:latin typeface="+mj-lt"/>
              </a:rPr>
              <a:t>Today, accelerometer are implemented in silicon. Silicon fingers are deformed under gravitational pull or acceleration. Circuit measures the deformation</a:t>
            </a:r>
          </a:p>
          <a:p>
            <a:endParaRPr lang="en-US" dirty="0">
              <a:latin typeface="+mj-lt"/>
            </a:endParaRPr>
          </a:p>
          <a:p>
            <a:r>
              <a:rPr lang="en-US" dirty="0">
                <a:latin typeface="+mj-lt"/>
              </a:rPr>
              <a:t>Measure three axis? Three accelerometers (different orientation) together to measure the three axis</a:t>
            </a:r>
          </a:p>
        </p:txBody>
      </p:sp>
      <p:sp>
        <p:nvSpPr>
          <p:cNvPr id="4" name="Slide Number Placeholder 3">
            <a:extLst>
              <a:ext uri="{FF2B5EF4-FFF2-40B4-BE49-F238E27FC236}">
                <a16:creationId xmlns:a16="http://schemas.microsoft.com/office/drawing/2014/main" id="{20F4E23D-F752-9B1A-E5D1-69801545234B}"/>
              </a:ext>
            </a:extLst>
          </p:cNvPr>
          <p:cNvSpPr>
            <a:spLocks noGrp="1"/>
          </p:cNvSpPr>
          <p:nvPr>
            <p:ph type="sldNum" sz="quarter" idx="12"/>
          </p:nvPr>
        </p:nvSpPr>
        <p:spPr/>
        <p:txBody>
          <a:bodyPr/>
          <a:lstStyle/>
          <a:p>
            <a:fld id="{0778C724-3839-4D76-A707-B4C23905D055}" type="slidenum">
              <a:rPr lang="en-US" smtClean="0"/>
              <a:t>125</a:t>
            </a:fld>
            <a:endParaRPr lang="en-US"/>
          </a:p>
        </p:txBody>
      </p:sp>
    </p:spTree>
    <p:extLst>
      <p:ext uri="{BB962C8B-B14F-4D97-AF65-F5344CB8AC3E}">
        <p14:creationId xmlns:p14="http://schemas.microsoft.com/office/powerpoint/2010/main" val="16864304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926B-CBDD-4C43-548F-57B6C77E4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1D1E1-2F6F-7D9A-3CB3-010373486AED}"/>
              </a:ext>
            </a:extLst>
          </p:cNvPr>
          <p:cNvSpPr>
            <a:spLocks noGrp="1"/>
          </p:cNvSpPr>
          <p:nvPr>
            <p:ph type="title"/>
          </p:nvPr>
        </p:nvSpPr>
        <p:spPr/>
        <p:txBody>
          <a:bodyPr>
            <a:normAutofit/>
          </a:bodyPr>
          <a:lstStyle/>
          <a:p>
            <a:r>
              <a:rPr lang="en-US" sz="4000" dirty="0">
                <a:latin typeface="+mn-lt"/>
              </a:rPr>
              <a:t>Measuring position, velocity from accelerometer</a:t>
            </a:r>
          </a:p>
        </p:txBody>
      </p:sp>
      <p:sp>
        <p:nvSpPr>
          <p:cNvPr id="3" name="Content Placeholder 2">
            <a:extLst>
              <a:ext uri="{FF2B5EF4-FFF2-40B4-BE49-F238E27FC236}">
                <a16:creationId xmlns:a16="http://schemas.microsoft.com/office/drawing/2014/main" id="{87C3698F-F9D4-39B2-BCD0-C06EEF446520}"/>
              </a:ext>
            </a:extLst>
          </p:cNvPr>
          <p:cNvSpPr>
            <a:spLocks noGrp="1"/>
          </p:cNvSpPr>
          <p:nvPr>
            <p:ph idx="1"/>
          </p:nvPr>
        </p:nvSpPr>
        <p:spPr>
          <a:xfrm>
            <a:off x="838199" y="1690688"/>
            <a:ext cx="10981267" cy="3778779"/>
          </a:xfrm>
        </p:spPr>
        <p:txBody>
          <a:bodyPr>
            <a:normAutofit/>
          </a:bodyPr>
          <a:lstStyle/>
          <a:p>
            <a:r>
              <a:rPr lang="en-SG" dirty="0">
                <a:latin typeface="+mj-lt"/>
              </a:rPr>
              <a:t>Position of the object over time be p: R</a:t>
            </a:r>
            <a:r>
              <a:rPr lang="en-SG" baseline="-25000" dirty="0">
                <a:latin typeface="+mj-lt"/>
              </a:rPr>
              <a:t>+</a:t>
            </a:r>
            <a:r>
              <a:rPr lang="en-SG" dirty="0">
                <a:latin typeface="+mj-lt"/>
              </a:rPr>
              <a:t> → R, with initial position p(0)</a:t>
            </a:r>
          </a:p>
          <a:p>
            <a:r>
              <a:rPr lang="en-SG" dirty="0">
                <a:latin typeface="+mj-lt"/>
              </a:rPr>
              <a:t>Let the velocity of the object be v : R</a:t>
            </a:r>
            <a:r>
              <a:rPr lang="en-SG" baseline="-25000" dirty="0">
                <a:latin typeface="+mj-lt"/>
              </a:rPr>
              <a:t>+</a:t>
            </a:r>
            <a:r>
              <a:rPr lang="en-SG" dirty="0">
                <a:latin typeface="+mj-lt"/>
              </a:rPr>
              <a:t> → R, with initial velocity v(0)</a:t>
            </a:r>
          </a:p>
          <a:p>
            <a:r>
              <a:rPr lang="en-SG" dirty="0">
                <a:latin typeface="+mj-lt"/>
              </a:rPr>
              <a:t>Let the acceleration be x: R</a:t>
            </a:r>
            <a:r>
              <a:rPr lang="en-SG" baseline="-25000" dirty="0">
                <a:latin typeface="+mj-lt"/>
              </a:rPr>
              <a:t>+</a:t>
            </a:r>
            <a:r>
              <a:rPr lang="en-SG" dirty="0">
                <a:latin typeface="+mj-lt"/>
              </a:rPr>
              <a:t> → R.</a:t>
            </a:r>
            <a:endParaRPr lang="en-US" dirty="0">
              <a:latin typeface="+mj-lt"/>
            </a:endParaRPr>
          </a:p>
        </p:txBody>
      </p:sp>
      <p:sp>
        <p:nvSpPr>
          <p:cNvPr id="4" name="Slide Number Placeholder 3">
            <a:extLst>
              <a:ext uri="{FF2B5EF4-FFF2-40B4-BE49-F238E27FC236}">
                <a16:creationId xmlns:a16="http://schemas.microsoft.com/office/drawing/2014/main" id="{2232CE9E-74C3-2ADD-E843-86180E159551}"/>
              </a:ext>
            </a:extLst>
          </p:cNvPr>
          <p:cNvSpPr>
            <a:spLocks noGrp="1"/>
          </p:cNvSpPr>
          <p:nvPr>
            <p:ph type="sldNum" sz="quarter" idx="12"/>
          </p:nvPr>
        </p:nvSpPr>
        <p:spPr/>
        <p:txBody>
          <a:bodyPr/>
          <a:lstStyle/>
          <a:p>
            <a:fld id="{0778C724-3839-4D76-A707-B4C23905D055}" type="slidenum">
              <a:rPr lang="en-US" smtClean="0"/>
              <a:t>126</a:t>
            </a:fld>
            <a:endParaRPr lang="en-US"/>
          </a:p>
        </p:txBody>
      </p:sp>
      <p:pic>
        <p:nvPicPr>
          <p:cNvPr id="6" name="Picture 5" descr="A math equations with numbers&#10;&#10;AI-generated content may be incorrect.">
            <a:extLst>
              <a:ext uri="{FF2B5EF4-FFF2-40B4-BE49-F238E27FC236}">
                <a16:creationId xmlns:a16="http://schemas.microsoft.com/office/drawing/2014/main" id="{039E23A5-2A99-FD6D-C492-FACAC03115A5}"/>
              </a:ext>
            </a:extLst>
          </p:cNvPr>
          <p:cNvPicPr>
            <a:picLocks noChangeAspect="1"/>
          </p:cNvPicPr>
          <p:nvPr/>
        </p:nvPicPr>
        <p:blipFill>
          <a:blip r:embed="rId2"/>
          <a:stretch>
            <a:fillRect/>
          </a:stretch>
        </p:blipFill>
        <p:spPr>
          <a:xfrm>
            <a:off x="3403522" y="3452812"/>
            <a:ext cx="5850620" cy="2804583"/>
          </a:xfrm>
          <a:prstGeom prst="rect">
            <a:avLst/>
          </a:prstGeom>
        </p:spPr>
      </p:pic>
    </p:spTree>
    <p:extLst>
      <p:ext uri="{BB962C8B-B14F-4D97-AF65-F5344CB8AC3E}">
        <p14:creationId xmlns:p14="http://schemas.microsoft.com/office/powerpoint/2010/main" val="630996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38D8-9291-AA5A-F60C-303AA04B2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7EE54-1E80-96F8-F3E3-56B83CBB6ED4}"/>
              </a:ext>
            </a:extLst>
          </p:cNvPr>
          <p:cNvSpPr>
            <a:spLocks noGrp="1"/>
          </p:cNvSpPr>
          <p:nvPr>
            <p:ph type="title"/>
          </p:nvPr>
        </p:nvSpPr>
        <p:spPr/>
        <p:txBody>
          <a:bodyPr>
            <a:normAutofit/>
          </a:bodyPr>
          <a:lstStyle/>
          <a:p>
            <a:r>
              <a:rPr lang="en-US" sz="4000" dirty="0">
                <a:latin typeface="+mn-lt"/>
              </a:rPr>
              <a:t>Measuring rotation using gyroscope</a:t>
            </a:r>
          </a:p>
        </p:txBody>
      </p:sp>
      <p:sp>
        <p:nvSpPr>
          <p:cNvPr id="3" name="Content Placeholder 2">
            <a:extLst>
              <a:ext uri="{FF2B5EF4-FFF2-40B4-BE49-F238E27FC236}">
                <a16:creationId xmlns:a16="http://schemas.microsoft.com/office/drawing/2014/main" id="{36F7A38B-D5AB-CEDD-53B6-713C35B3C667}"/>
              </a:ext>
            </a:extLst>
          </p:cNvPr>
          <p:cNvSpPr>
            <a:spLocks noGrp="1"/>
          </p:cNvSpPr>
          <p:nvPr>
            <p:ph idx="1"/>
          </p:nvPr>
        </p:nvSpPr>
        <p:spPr>
          <a:xfrm>
            <a:off x="838199" y="1690688"/>
            <a:ext cx="10981267" cy="3778779"/>
          </a:xfrm>
        </p:spPr>
        <p:txBody>
          <a:bodyPr>
            <a:normAutofit/>
          </a:bodyPr>
          <a:lstStyle/>
          <a:p>
            <a:r>
              <a:rPr lang="en-SG" dirty="0">
                <a:latin typeface="+mj-lt"/>
              </a:rPr>
              <a:t>Gyroscope help to measure rotation or change in orientation</a:t>
            </a:r>
          </a:p>
          <a:p>
            <a:r>
              <a:rPr lang="en-SG" dirty="0">
                <a:latin typeface="+mj-lt"/>
              </a:rPr>
              <a:t>They are not affected by gravitational field</a:t>
            </a:r>
          </a:p>
          <a:p>
            <a:r>
              <a:rPr lang="en-SG" dirty="0">
                <a:latin typeface="+mj-lt"/>
              </a:rPr>
              <a:t>Gyroscope are bulky rotating devices, or modern counterparts which are MEMS based leveraging optical or electromagnetic properties to detect minute changes in the orientation of the device</a:t>
            </a:r>
            <a:endParaRPr lang="en-US" dirty="0">
              <a:latin typeface="+mj-lt"/>
            </a:endParaRPr>
          </a:p>
        </p:txBody>
      </p:sp>
      <p:sp>
        <p:nvSpPr>
          <p:cNvPr id="4" name="Slide Number Placeholder 3">
            <a:extLst>
              <a:ext uri="{FF2B5EF4-FFF2-40B4-BE49-F238E27FC236}">
                <a16:creationId xmlns:a16="http://schemas.microsoft.com/office/drawing/2014/main" id="{A1595038-975E-3ED7-1FEC-285F9F2D9078}"/>
              </a:ext>
            </a:extLst>
          </p:cNvPr>
          <p:cNvSpPr>
            <a:spLocks noGrp="1"/>
          </p:cNvSpPr>
          <p:nvPr>
            <p:ph type="sldNum" sz="quarter" idx="12"/>
          </p:nvPr>
        </p:nvSpPr>
        <p:spPr/>
        <p:txBody>
          <a:bodyPr/>
          <a:lstStyle/>
          <a:p>
            <a:fld id="{0778C724-3839-4D76-A707-B4C23905D055}" type="slidenum">
              <a:rPr lang="en-US" smtClean="0"/>
              <a:t>127</a:t>
            </a:fld>
            <a:endParaRPr lang="en-US"/>
          </a:p>
        </p:txBody>
      </p:sp>
      <p:pic>
        <p:nvPicPr>
          <p:cNvPr id="7" name="Picture 6" descr="A close-up of a clock&#10;&#10;AI-generated content may be incorrect.">
            <a:extLst>
              <a:ext uri="{FF2B5EF4-FFF2-40B4-BE49-F238E27FC236}">
                <a16:creationId xmlns:a16="http://schemas.microsoft.com/office/drawing/2014/main" id="{275E6CF2-3F3C-71BC-C251-11C52A0583CB}"/>
              </a:ext>
            </a:extLst>
          </p:cNvPr>
          <p:cNvPicPr>
            <a:picLocks noChangeAspect="1"/>
          </p:cNvPicPr>
          <p:nvPr/>
        </p:nvPicPr>
        <p:blipFill>
          <a:blip r:embed="rId2"/>
          <a:stretch>
            <a:fillRect/>
          </a:stretch>
        </p:blipFill>
        <p:spPr>
          <a:xfrm>
            <a:off x="4331208" y="4074287"/>
            <a:ext cx="3529584" cy="2647188"/>
          </a:xfrm>
          <a:prstGeom prst="rect">
            <a:avLst/>
          </a:prstGeom>
        </p:spPr>
      </p:pic>
    </p:spTree>
    <p:extLst>
      <p:ext uri="{BB962C8B-B14F-4D97-AF65-F5344CB8AC3E}">
        <p14:creationId xmlns:p14="http://schemas.microsoft.com/office/powerpoint/2010/main" val="32253273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normAutofit/>
          </a:bodyPr>
          <a:lstStyle/>
          <a:p>
            <a:r>
              <a:rPr lang="en-US" sz="4000" dirty="0">
                <a:latin typeface="+mn-lt"/>
              </a:rPr>
              <a:t>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838200" y="1729997"/>
            <a:ext cx="11138210" cy="3363689"/>
          </a:xfrm>
        </p:spPr>
        <p:txBody>
          <a:bodyPr/>
          <a:lstStyle/>
          <a:p>
            <a:r>
              <a:rPr lang="en-US" dirty="0">
                <a:latin typeface="+mj-lt"/>
              </a:rPr>
              <a:t>Mechanical structures embedded 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128</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6939" y="2773872"/>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a:xfrm>
            <a:off x="682082" y="1646238"/>
            <a:ext cx="11022351" cy="4351338"/>
          </a:xfrm>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track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129</a:t>
            </a:fld>
            <a:endParaRPr lang="en-US"/>
          </a:p>
        </p:txBody>
      </p:sp>
    </p:spTree>
    <p:extLst>
      <p:ext uri="{BB962C8B-B14F-4D97-AF65-F5344CB8AC3E}">
        <p14:creationId xmlns:p14="http://schemas.microsoft.com/office/powerpoint/2010/main" val="186113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13</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370319203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130</a:t>
            </a:fld>
            <a:endParaRPr lang="en-US"/>
          </a:p>
        </p:txBody>
      </p:sp>
      <p:pic>
        <p:nvPicPr>
          <p:cNvPr id="7" name="2472-04">
            <a:hlinkClick r:id="" action="ppaction://media"/>
            <a:extLst>
              <a:ext uri="{FF2B5EF4-FFF2-40B4-BE49-F238E27FC236}">
                <a16:creationId xmlns:a16="http://schemas.microsoft.com/office/drawing/2014/main" id="{8E05E6A8-43E5-1453-D92B-F07356C1C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2646" y="1646238"/>
            <a:ext cx="5938851" cy="4454138"/>
          </a:xfrm>
          <a:prstGeom prst="rect">
            <a:avLst/>
          </a:prstGeom>
        </p:spPr>
      </p:pic>
      <p:sp>
        <p:nvSpPr>
          <p:cNvPr id="8" name="TextBox 7">
            <a:extLst>
              <a:ext uri="{FF2B5EF4-FFF2-40B4-BE49-F238E27FC236}">
                <a16:creationId xmlns:a16="http://schemas.microsoft.com/office/drawing/2014/main" id="{7A5F1499-FBE4-8884-D5F6-11C1C397EE25}"/>
              </a:ext>
            </a:extLst>
          </p:cNvPr>
          <p:cNvSpPr txBox="1"/>
          <p:nvPr/>
        </p:nvSpPr>
        <p:spPr>
          <a:xfrm>
            <a:off x="7988563" y="6190884"/>
            <a:ext cx="1244073" cy="276999"/>
          </a:xfrm>
          <a:prstGeom prst="rect">
            <a:avLst/>
          </a:prstGeom>
          <a:noFill/>
        </p:spPr>
        <p:txBody>
          <a:bodyPr wrap="square" rtlCol="0">
            <a:spAutoFit/>
          </a:bodyPr>
          <a:lstStyle/>
          <a:p>
            <a:r>
              <a:rPr lang="en-US" sz="1200" dirty="0">
                <a:latin typeface="+mj-lt"/>
              </a:rPr>
              <a:t>Courtesy: Apple</a:t>
            </a:r>
          </a:p>
        </p:txBody>
      </p:sp>
    </p:spTree>
    <p:extLst>
      <p:ext uri="{BB962C8B-B14F-4D97-AF65-F5344CB8AC3E}">
        <p14:creationId xmlns:p14="http://schemas.microsoft.com/office/powerpoint/2010/main" val="317669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normAutofit/>
          </a:bodyPr>
          <a:lstStyle/>
          <a:p>
            <a:r>
              <a:rPr lang="en-US" sz="4000">
                <a:latin typeface="+mn-lt"/>
              </a:rPr>
              <a:t>Other sensors: magnetic field (magnetometer)</a:t>
            </a:r>
            <a:endParaRPr lang="en-US" sz="4000" dirty="0">
              <a:latin typeface="+mn-lt"/>
            </a:endParaRP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a:xfrm>
            <a:off x="995994" y="1664088"/>
            <a:ext cx="10870580" cy="3281634"/>
          </a:xfrm>
        </p:spPr>
        <p:txBody>
          <a:bodyPr>
            <a:normAutofit/>
          </a:bodyPr>
          <a:lstStyle/>
          <a:p>
            <a:r>
              <a:rPr lang="en-US" dirty="0">
                <a:latin typeface="+mj-lt"/>
              </a:rPr>
              <a:t>Measures the magnetic field. Usually used in devices as a compass</a:t>
            </a:r>
          </a:p>
          <a:p>
            <a:pPr lvl="1"/>
            <a:r>
              <a:rPr lang="en-US" dirty="0">
                <a:latin typeface="+mj-lt"/>
              </a:rPr>
              <a:t>Detect Earth’s magnetic field orientation</a:t>
            </a:r>
          </a:p>
          <a:p>
            <a:r>
              <a:rPr lang="en-US" dirty="0">
                <a:latin typeface="+mj-lt"/>
              </a:rPr>
              <a:t>Satellites also often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131</a:t>
            </a:fld>
            <a:endParaRPr lang="en-US"/>
          </a:p>
        </p:txBody>
      </p:sp>
      <p:sp>
        <p:nvSpPr>
          <p:cNvPr id="8" name="TextBox 7">
            <a:extLst>
              <a:ext uri="{FF2B5EF4-FFF2-40B4-BE49-F238E27FC236}">
                <a16:creationId xmlns:a16="http://schemas.microsoft.com/office/drawing/2014/main" id="{6B2D079A-945A-F241-8C05-C681478AC280}"/>
              </a:ext>
            </a:extLst>
          </p:cNvPr>
          <p:cNvSpPr txBox="1"/>
          <p:nvPr/>
        </p:nvSpPr>
        <p:spPr>
          <a:xfrm>
            <a:off x="8910854" y="6444476"/>
            <a:ext cx="1794317" cy="276999"/>
          </a:xfrm>
          <a:prstGeom prst="rect">
            <a:avLst/>
          </a:prstGeom>
          <a:noFill/>
        </p:spPr>
        <p:txBody>
          <a:bodyPr wrap="square" rtlCol="0">
            <a:spAutoFit/>
          </a:bodyPr>
          <a:lstStyle/>
          <a:p>
            <a:r>
              <a:rPr lang="en-US" sz="1200" dirty="0">
                <a:latin typeface="+mj-lt"/>
              </a:rPr>
              <a:t>Courtesy: Adafruit</a:t>
            </a:r>
          </a:p>
        </p:txBody>
      </p:sp>
      <p:pic>
        <p:nvPicPr>
          <p:cNvPr id="10" name="Picture 9" descr="Earth in space with a spiral of light&#10;&#10;Description automatically generated with medium confidence">
            <a:extLst>
              <a:ext uri="{FF2B5EF4-FFF2-40B4-BE49-F238E27FC236}">
                <a16:creationId xmlns:a16="http://schemas.microsoft.com/office/drawing/2014/main" id="{C226DD06-652F-DBF4-F0FD-022995F9DD87}"/>
              </a:ext>
            </a:extLst>
          </p:cNvPr>
          <p:cNvPicPr>
            <a:picLocks noChangeAspect="1"/>
          </p:cNvPicPr>
          <p:nvPr/>
        </p:nvPicPr>
        <p:blipFill>
          <a:blip r:embed="rId4"/>
          <a:stretch>
            <a:fillRect/>
          </a:stretch>
        </p:blipFill>
        <p:spPr>
          <a:xfrm>
            <a:off x="1951422" y="3153450"/>
            <a:ext cx="3290318" cy="3290318"/>
          </a:xfrm>
          <a:prstGeom prst="rect">
            <a:avLst/>
          </a:prstGeom>
        </p:spPr>
      </p:pic>
      <p:pic>
        <p:nvPicPr>
          <p:cNvPr id="11" name="4022-04">
            <a:hlinkClick r:id="" action="ppaction://media"/>
            <a:extLst>
              <a:ext uri="{FF2B5EF4-FFF2-40B4-BE49-F238E27FC236}">
                <a16:creationId xmlns:a16="http://schemas.microsoft.com/office/drawing/2014/main" id="{A1EFAE90-8A0C-F789-955D-3ECE27C78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3350" y="3153450"/>
            <a:ext cx="4452567" cy="3339425"/>
          </a:xfrm>
          <a:prstGeom prst="rect">
            <a:avLst/>
          </a:prstGeom>
        </p:spPr>
      </p:pic>
    </p:spTree>
    <p:extLst>
      <p:ext uri="{BB962C8B-B14F-4D97-AF65-F5344CB8AC3E}">
        <p14:creationId xmlns:p14="http://schemas.microsoft.com/office/powerpoint/2010/main" val="26898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132</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133</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There are 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134</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135</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modulation technique</a:t>
            </a:r>
          </a:p>
          <a:p>
            <a:r>
              <a:rPr lang="en-US" dirty="0">
                <a:latin typeface="+mj-lt"/>
              </a:rPr>
              <a:t>Remains widely used for radio broadcast, also computer communication</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3854743" y="3209164"/>
            <a:ext cx="4336757" cy="3388092"/>
          </a:xfrm>
          <a:prstGeom prst="rect">
            <a:avLst/>
          </a:prstGeom>
        </p:spPr>
      </p:pic>
    </p:spTree>
    <p:extLst>
      <p:ext uri="{BB962C8B-B14F-4D97-AF65-F5344CB8AC3E}">
        <p14:creationId xmlns:p14="http://schemas.microsoft.com/office/powerpoint/2010/main" val="56567985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background with white text&#10;&#10;Description automatically generated">
            <a:extLst>
              <a:ext uri="{FF2B5EF4-FFF2-40B4-BE49-F238E27FC236}">
                <a16:creationId xmlns:a16="http://schemas.microsoft.com/office/drawing/2014/main" id="{A4C88110-CEB0-77C2-FA11-FBD1E888A2DC}"/>
              </a:ext>
            </a:extLst>
          </p:cNvPr>
          <p:cNvPicPr>
            <a:picLocks noGrp="1" noChangeAspect="1"/>
          </p:cNvPicPr>
          <p:nvPr>
            <p:ph idx="1"/>
          </p:nvPr>
        </p:nvPicPr>
        <p:blipFill>
          <a:blip r:embed="rId2"/>
          <a:stretch>
            <a:fillRect/>
          </a:stretch>
        </p:blipFill>
        <p:spPr>
          <a:xfrm>
            <a:off x="2862941" y="1722488"/>
            <a:ext cx="6155989" cy="824030"/>
          </a:xfrm>
        </p:spPr>
      </p:pic>
      <p:sp>
        <p:nvSpPr>
          <p:cNvPr id="5" name="Slide Number Placeholder 4">
            <a:extLst>
              <a:ext uri="{FF2B5EF4-FFF2-40B4-BE49-F238E27FC236}">
                <a16:creationId xmlns:a16="http://schemas.microsoft.com/office/drawing/2014/main" id="{C4F5BA12-99B9-D04C-E03B-ED5F43CD8485}"/>
              </a:ext>
            </a:extLst>
          </p:cNvPr>
          <p:cNvSpPr>
            <a:spLocks noGrp="1"/>
          </p:cNvSpPr>
          <p:nvPr>
            <p:ph type="sldNum" sz="quarter" idx="12"/>
          </p:nvPr>
        </p:nvSpPr>
        <p:spPr/>
        <p:txBody>
          <a:bodyPr/>
          <a:lstStyle/>
          <a:p>
            <a:fld id="{687B7451-1438-CB4A-8106-82A64F1C7D7B}" type="slidenum">
              <a:rPr lang="sv-SE" smtClean="0"/>
              <a:pPr/>
              <a:t>15</a:t>
            </a:fld>
            <a:endParaRPr lang="sv-SE" dirty="0"/>
          </a:p>
        </p:txBody>
      </p:sp>
      <p:sp>
        <p:nvSpPr>
          <p:cNvPr id="8" name="Title 1">
            <a:extLst>
              <a:ext uri="{FF2B5EF4-FFF2-40B4-BE49-F238E27FC236}">
                <a16:creationId xmlns:a16="http://schemas.microsoft.com/office/drawing/2014/main" id="{B387938C-F635-0CA1-7B0F-CEBA933EA1EF}"/>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12" name="Content Placeholder 2">
            <a:extLst>
              <a:ext uri="{FF2B5EF4-FFF2-40B4-BE49-F238E27FC236}">
                <a16:creationId xmlns:a16="http://schemas.microsoft.com/office/drawing/2014/main" id="{40CE3EFC-69A6-84F6-B356-99DE9DCCBC3D}"/>
              </a:ext>
            </a:extLst>
          </p:cNvPr>
          <p:cNvSpPr txBox="1">
            <a:spLocks/>
          </p:cNvSpPr>
          <p:nvPr/>
        </p:nvSpPr>
        <p:spPr>
          <a:xfrm>
            <a:off x="662201" y="3429000"/>
            <a:ext cx="11353800" cy="2270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amplitude</a:t>
            </a:r>
          </a:p>
          <a:p>
            <a:r>
              <a:rPr lang="en-SG" dirty="0">
                <a:solidFill>
                  <a:srgbClr val="000000"/>
                </a:solidFill>
                <a:effectLst/>
                <a:latin typeface="+mj-lt"/>
              </a:rPr>
              <a:t>A</a:t>
            </a:r>
            <a:r>
              <a:rPr lang="en-SG" baseline="-25000" dirty="0">
                <a:solidFill>
                  <a:srgbClr val="000000"/>
                </a:solidFill>
                <a:latin typeface="+mj-lt"/>
              </a:rPr>
              <a:t>m</a:t>
            </a:r>
            <a:r>
              <a:rPr lang="en-SG" dirty="0">
                <a:solidFill>
                  <a:srgbClr val="000000"/>
                </a:solidFill>
                <a:effectLst/>
                <a:latin typeface="+mj-lt"/>
              </a:rPr>
              <a:t> </a:t>
            </a:r>
            <a:r>
              <a:rPr lang="en-SG" dirty="0">
                <a:solidFill>
                  <a:srgbClr val="0E0E0E"/>
                </a:solidFill>
                <a:effectLst/>
                <a:latin typeface="+mj-lt"/>
              </a:rPr>
              <a:t> = Modulating (baseband) signal amplitude</a:t>
            </a:r>
          </a:p>
          <a:p>
            <a:pPr>
              <a:spcBef>
                <a:spcPts val="900"/>
              </a:spcBef>
            </a:pPr>
            <a:r>
              <a:rPr lang="en-SG" dirty="0">
                <a:solidFill>
                  <a:srgbClr val="000000"/>
                </a:solidFill>
                <a:effectLst/>
                <a:latin typeface="+mj-lt"/>
              </a:rPr>
              <a:t>m(t) </a:t>
            </a:r>
            <a:r>
              <a:rPr lang="en-SG" dirty="0">
                <a:solidFill>
                  <a:srgbClr val="0E0E0E"/>
                </a:solidFill>
                <a:effectLst/>
                <a:latin typeface="+mj-lt"/>
              </a:rPr>
              <a:t> = Message signal</a:t>
            </a:r>
          </a:p>
          <a:p>
            <a:pPr>
              <a:spcBef>
                <a:spcPts val="900"/>
              </a:spcBef>
            </a:pPr>
            <a:r>
              <a:rPr lang="en-SG" dirty="0">
                <a:solidFill>
                  <a:srgbClr val="000000"/>
                </a:solidFill>
                <a:effectLst/>
                <a:latin typeface="+mj-lt"/>
              </a:rPr>
              <a:t>f</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frequency</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72375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16</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382791781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D421B-81AF-C934-134B-0CDAA5EA0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73B2D-C99F-8C9A-9C45-96131C822CC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88C55304-B110-C1B1-9B46-5D06B046D658}"/>
              </a:ext>
            </a:extLst>
          </p:cNvPr>
          <p:cNvSpPr>
            <a:spLocks noGrp="1"/>
          </p:cNvSpPr>
          <p:nvPr>
            <p:ph type="sldNum" sz="quarter" idx="12"/>
          </p:nvPr>
        </p:nvSpPr>
        <p:spPr/>
        <p:txBody>
          <a:bodyPr/>
          <a:lstStyle/>
          <a:p>
            <a:fld id="{687B7451-1438-CB4A-8106-82A64F1C7D7B}" type="slidenum">
              <a:rPr lang="sv-SE" smtClean="0"/>
              <a:t>17</a:t>
            </a:fld>
            <a:endParaRPr lang="sv-SE" dirty="0"/>
          </a:p>
        </p:txBody>
      </p:sp>
      <p:sp>
        <p:nvSpPr>
          <p:cNvPr id="6" name="Content Placeholder 2">
            <a:extLst>
              <a:ext uri="{FF2B5EF4-FFF2-40B4-BE49-F238E27FC236}">
                <a16:creationId xmlns:a16="http://schemas.microsoft.com/office/drawing/2014/main" id="{BEDC61F4-626A-9B82-1B71-6351426B240A}"/>
              </a:ext>
            </a:extLst>
          </p:cNvPr>
          <p:cNvSpPr>
            <a:spLocks noGrp="1"/>
          </p:cNvSpPr>
          <p:nvPr>
            <p:ph idx="1"/>
          </p:nvPr>
        </p:nvSpPr>
        <p:spPr>
          <a:xfrm>
            <a:off x="351963" y="3761637"/>
            <a:ext cx="11569700" cy="2562225"/>
          </a:xfrm>
        </p:spPr>
        <p:txBody>
          <a:bodyPr>
            <a:normAutofit/>
          </a:bodyPr>
          <a:lstStyle/>
          <a:p>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amplitude</a:t>
            </a:r>
          </a:p>
          <a:p>
            <a:pPr>
              <a:spcBef>
                <a:spcPts val="900"/>
              </a:spcBef>
            </a:pPr>
            <a:r>
              <a:rPr lang="en-SG" dirty="0">
                <a:solidFill>
                  <a:srgbClr val="000000"/>
                </a:solidFill>
                <a:effectLst/>
                <a:latin typeface="+mj-lt"/>
              </a:rPr>
              <a:t>f</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frequency</a:t>
            </a:r>
          </a:p>
          <a:p>
            <a:pPr>
              <a:spcBef>
                <a:spcPts val="900"/>
              </a:spcBef>
            </a:pPr>
            <a:r>
              <a:rPr lang="en-SG" dirty="0" err="1">
                <a:solidFill>
                  <a:srgbClr val="000000"/>
                </a:solidFill>
                <a:effectLst/>
                <a:latin typeface="+mj-lt"/>
              </a:rPr>
              <a:t>k</a:t>
            </a:r>
            <a:r>
              <a:rPr lang="en-SG" baseline="-25000" dirty="0" err="1">
                <a:solidFill>
                  <a:srgbClr val="000000"/>
                </a:solidFill>
                <a:effectLst/>
                <a:latin typeface="+mj-lt"/>
              </a:rPr>
              <a:t>f</a:t>
            </a:r>
            <a:r>
              <a:rPr lang="en-SG" dirty="0">
                <a:solidFill>
                  <a:srgbClr val="000000"/>
                </a:solidFill>
                <a:effectLst/>
                <a:latin typeface="+mj-lt"/>
              </a:rPr>
              <a:t> </a:t>
            </a:r>
            <a:r>
              <a:rPr lang="en-SG" dirty="0">
                <a:solidFill>
                  <a:srgbClr val="0E0E0E"/>
                </a:solidFill>
                <a:effectLst/>
                <a:latin typeface="+mj-lt"/>
              </a:rPr>
              <a:t> = Frequency sensitivity of the modulator (how much the carrier frequency changes in response to the amplitude of the modulating signal)</a:t>
            </a:r>
          </a:p>
          <a:p>
            <a:pPr>
              <a:spcBef>
                <a:spcPts val="900"/>
              </a:spcBef>
            </a:pPr>
            <a:r>
              <a:rPr lang="en-SG" dirty="0">
                <a:solidFill>
                  <a:srgbClr val="000000"/>
                </a:solidFill>
                <a:effectLst/>
                <a:latin typeface="+mj-lt"/>
              </a:rPr>
              <a:t>m(t) </a:t>
            </a:r>
            <a:r>
              <a:rPr lang="en-SG" dirty="0">
                <a:solidFill>
                  <a:srgbClr val="0E0E0E"/>
                </a:solidFill>
                <a:effectLst/>
                <a:latin typeface="+mj-lt"/>
              </a:rPr>
              <a:t> = Modulating signal</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black background with white text&#10;&#10;Description automatically generated">
            <a:extLst>
              <a:ext uri="{FF2B5EF4-FFF2-40B4-BE49-F238E27FC236}">
                <a16:creationId xmlns:a16="http://schemas.microsoft.com/office/drawing/2014/main" id="{93A86F42-466C-CF3F-290A-0551261C9273}"/>
              </a:ext>
            </a:extLst>
          </p:cNvPr>
          <p:cNvPicPr>
            <a:picLocks noChangeAspect="1"/>
          </p:cNvPicPr>
          <p:nvPr/>
        </p:nvPicPr>
        <p:blipFill>
          <a:blip r:embed="rId3"/>
          <a:stretch>
            <a:fillRect/>
          </a:stretch>
        </p:blipFill>
        <p:spPr>
          <a:xfrm>
            <a:off x="2770212" y="2055387"/>
            <a:ext cx="6733201" cy="1126671"/>
          </a:xfrm>
          <a:prstGeom prst="rect">
            <a:avLst/>
          </a:prstGeom>
        </p:spPr>
      </p:pic>
    </p:spTree>
    <p:extLst>
      <p:ext uri="{BB962C8B-B14F-4D97-AF65-F5344CB8AC3E}">
        <p14:creationId xmlns:p14="http://schemas.microsoft.com/office/powerpoint/2010/main" val="14933744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18</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C456E-8239-7059-EB20-BA4CAF47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3BA3D-8532-AACA-8376-6A3FE6FF1A2C}"/>
              </a:ext>
            </a:extLst>
          </p:cNvPr>
          <p:cNvSpPr>
            <a:spLocks noGrp="1"/>
          </p:cNvSpPr>
          <p:nvPr>
            <p:ph type="title"/>
          </p:nvPr>
        </p:nvSpPr>
        <p:spPr>
          <a:xfrm>
            <a:off x="708650" y="346335"/>
            <a:ext cx="10455219" cy="1325563"/>
          </a:xfrm>
        </p:spPr>
        <p:txBody>
          <a:bodyPr>
            <a:noAutofit/>
          </a:bodyPr>
          <a:lstStyle/>
          <a:p>
            <a:r>
              <a:rPr lang="en-US" sz="4000" dirty="0">
                <a:latin typeface="+mn-lt"/>
              </a:rPr>
              <a:t>What is phase of a  sinusoidal signal?</a:t>
            </a:r>
          </a:p>
        </p:txBody>
      </p:sp>
      <p:sp>
        <p:nvSpPr>
          <p:cNvPr id="8" name="Slide Number Placeholder 7">
            <a:extLst>
              <a:ext uri="{FF2B5EF4-FFF2-40B4-BE49-F238E27FC236}">
                <a16:creationId xmlns:a16="http://schemas.microsoft.com/office/drawing/2014/main" id="{D4C094A0-BBD8-C144-B760-1071D9B73A55}"/>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6" name="Content Placeholder 2">
            <a:extLst>
              <a:ext uri="{FF2B5EF4-FFF2-40B4-BE49-F238E27FC236}">
                <a16:creationId xmlns:a16="http://schemas.microsoft.com/office/drawing/2014/main" id="{EDEDE398-788A-8021-5810-8496998D0D16}"/>
              </a:ext>
            </a:extLst>
          </p:cNvPr>
          <p:cNvSpPr>
            <a:spLocks noGrp="1"/>
          </p:cNvSpPr>
          <p:nvPr>
            <p:ph idx="1"/>
          </p:nvPr>
        </p:nvSpPr>
        <p:spPr>
          <a:xfrm>
            <a:off x="585820" y="1598810"/>
            <a:ext cx="11353800" cy="4846638"/>
          </a:xfrm>
        </p:spPr>
        <p:txBody>
          <a:bodyPr>
            <a:normAutofit/>
          </a:bodyPr>
          <a:lstStyle/>
          <a:p>
            <a:r>
              <a:rPr lang="en-US" dirty="0">
                <a:latin typeface="+mj-lt"/>
              </a:rPr>
              <a:t>Phase represents position of point on the waveform cycle</a:t>
            </a:r>
          </a:p>
          <a:p>
            <a:r>
              <a:rPr lang="en-US" dirty="0">
                <a:latin typeface="+mj-lt"/>
              </a:rPr>
              <a:t>It represents an offset from the starting position of the sine wave</a:t>
            </a:r>
          </a:p>
          <a:p>
            <a:r>
              <a:rPr lang="en-US" dirty="0">
                <a:latin typeface="+mj-lt"/>
              </a:rPr>
              <a:t>Measured in the unit of radian or degrees</a:t>
            </a:r>
          </a:p>
          <a:p>
            <a:r>
              <a:rPr lang="en-US" dirty="0">
                <a:latin typeface="+mj-lt"/>
              </a:rPr>
              <a:t>Complete cycle of sine wave is 360 degrees or 2pi radian</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4" name="Picture 3" descr="A diagram of a function&#10;&#10;AI-generated content may be incorrect.">
            <a:extLst>
              <a:ext uri="{FF2B5EF4-FFF2-40B4-BE49-F238E27FC236}">
                <a16:creationId xmlns:a16="http://schemas.microsoft.com/office/drawing/2014/main" id="{531F9A63-10E7-DCD6-974E-7B9C2E0E946D}"/>
              </a:ext>
            </a:extLst>
          </p:cNvPr>
          <p:cNvPicPr>
            <a:picLocks noChangeAspect="1"/>
          </p:cNvPicPr>
          <p:nvPr/>
        </p:nvPicPr>
        <p:blipFill>
          <a:blip r:embed="rId3"/>
          <a:srcRect l="1" r="-441" b="27389"/>
          <a:stretch/>
        </p:blipFill>
        <p:spPr>
          <a:xfrm>
            <a:off x="2385241" y="4022129"/>
            <a:ext cx="7421518" cy="2241717"/>
          </a:xfrm>
          <a:prstGeom prst="rect">
            <a:avLst/>
          </a:prstGeom>
        </p:spPr>
      </p:pic>
    </p:spTree>
    <p:extLst>
      <p:ext uri="{BB962C8B-B14F-4D97-AF65-F5344CB8AC3E}">
        <p14:creationId xmlns:p14="http://schemas.microsoft.com/office/powerpoint/2010/main" val="36285384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52" y="433962"/>
            <a:ext cx="10837295" cy="913090"/>
          </a:xfrm>
        </p:spPr>
        <p:txBody>
          <a:bodyPr anchor="b">
            <a:normAutofit/>
          </a:bodyPr>
          <a:lstStyle/>
          <a:p>
            <a:r>
              <a:rPr lang="en-US" dirty="0">
                <a:latin typeface="+mn-lt"/>
              </a:rPr>
              <a:t>Administrative stuff</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67117081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1698-571A-8B85-847A-26504153CF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8CC91-947F-947E-05B3-58B2E09EC83D}"/>
              </a:ext>
            </a:extLst>
          </p:cNvPr>
          <p:cNvSpPr>
            <a:spLocks noGrp="1"/>
          </p:cNvSpPr>
          <p:nvPr>
            <p:ph type="title"/>
          </p:nvPr>
        </p:nvSpPr>
        <p:spPr>
          <a:xfrm>
            <a:off x="681354" y="273247"/>
            <a:ext cx="10455219" cy="1325563"/>
          </a:xfrm>
        </p:spPr>
        <p:txBody>
          <a:bodyPr>
            <a:noAutofit/>
          </a:bodyPr>
          <a:lstStyle/>
          <a:p>
            <a:r>
              <a:rPr lang="en-US" sz="4000" dirty="0">
                <a:latin typeface="+mn-lt"/>
              </a:rPr>
              <a:t>Mathematical representation of the phase</a:t>
            </a:r>
          </a:p>
        </p:txBody>
      </p:sp>
      <p:sp>
        <p:nvSpPr>
          <p:cNvPr id="8" name="Slide Number Placeholder 7">
            <a:extLst>
              <a:ext uri="{FF2B5EF4-FFF2-40B4-BE49-F238E27FC236}">
                <a16:creationId xmlns:a16="http://schemas.microsoft.com/office/drawing/2014/main" id="{B85118E0-F3B7-45BD-711F-76D540352297}"/>
              </a:ext>
            </a:extLst>
          </p:cNvPr>
          <p:cNvSpPr>
            <a:spLocks noGrp="1"/>
          </p:cNvSpPr>
          <p:nvPr>
            <p:ph type="sldNum" sz="quarter" idx="12"/>
          </p:nvPr>
        </p:nvSpPr>
        <p:spPr/>
        <p:txBody>
          <a:bodyPr/>
          <a:lstStyle/>
          <a:p>
            <a:fld id="{687B7451-1438-CB4A-8106-82A64F1C7D7B}" type="slidenum">
              <a:rPr lang="sv-SE" smtClean="0"/>
              <a:t>20</a:t>
            </a:fld>
            <a:endParaRPr lang="sv-SE" dirty="0"/>
          </a:p>
        </p:txBody>
      </p:sp>
      <p:sp>
        <p:nvSpPr>
          <p:cNvPr id="6" name="Content Placeholder 2">
            <a:extLst>
              <a:ext uri="{FF2B5EF4-FFF2-40B4-BE49-F238E27FC236}">
                <a16:creationId xmlns:a16="http://schemas.microsoft.com/office/drawing/2014/main" id="{6240F9C1-B7A1-563F-8D5B-C2E3F0AEBD2B}"/>
              </a:ext>
            </a:extLst>
          </p:cNvPr>
          <p:cNvSpPr>
            <a:spLocks noGrp="1"/>
          </p:cNvSpPr>
          <p:nvPr>
            <p:ph idx="1"/>
          </p:nvPr>
        </p:nvSpPr>
        <p:spPr>
          <a:xfrm>
            <a:off x="681354" y="1680648"/>
            <a:ext cx="11353800" cy="4846638"/>
          </a:xfrm>
        </p:spPr>
        <p:txBody>
          <a:bodyPr>
            <a:normAutofit/>
          </a:bodyPr>
          <a:lstStyle/>
          <a:p>
            <a:endParaRPr lang="en-US" dirty="0">
              <a:latin typeface="+mj-lt"/>
            </a:endParaRPr>
          </a:p>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457200" lvl="1" indent="0">
              <a:buNone/>
            </a:pPr>
            <a:r>
              <a:rPr lang="en-SG" dirty="0">
                <a:latin typeface="+mj-lt"/>
              </a:rPr>
              <a:t>A</a:t>
            </a:r>
            <a:r>
              <a:rPr lang="en-SG" b="1" dirty="0">
                <a:latin typeface="+mj-lt"/>
              </a:rPr>
              <a:t>:</a:t>
            </a:r>
            <a:r>
              <a:rPr lang="en-SG" dirty="0">
                <a:latin typeface="+mj-lt"/>
              </a:rPr>
              <a:t> Amplitude of the signal</a:t>
            </a:r>
          </a:p>
          <a:p>
            <a:pPr marL="457200" lvl="1" indent="0">
              <a:buNone/>
            </a:pPr>
            <a:r>
              <a:rPr lang="en-SG" dirty="0">
                <a:latin typeface="+mj-lt"/>
              </a:rPr>
              <a:t>f</a:t>
            </a:r>
            <a:r>
              <a:rPr lang="en-SG" b="1" dirty="0">
                <a:latin typeface="+mj-lt"/>
              </a:rPr>
              <a:t>:</a:t>
            </a:r>
            <a:r>
              <a:rPr lang="en-SG" dirty="0">
                <a:latin typeface="+mj-lt"/>
              </a:rPr>
              <a:t> Frequency of the signal</a:t>
            </a:r>
          </a:p>
          <a:p>
            <a:pPr marL="457200" lvl="1" indent="0">
              <a:buNone/>
            </a:pPr>
            <a:r>
              <a:rPr lang="en-SG" dirty="0">
                <a:latin typeface="+mj-lt"/>
              </a:rPr>
              <a:t>phi</a:t>
            </a:r>
            <a:r>
              <a:rPr lang="en-SG" b="1" dirty="0">
                <a:latin typeface="+mj-lt"/>
              </a:rPr>
              <a:t>:</a:t>
            </a:r>
            <a:r>
              <a:rPr lang="en-SG" dirty="0">
                <a:latin typeface="+mj-lt"/>
              </a:rPr>
              <a:t> Phase (phase constant or offset)</a:t>
            </a:r>
          </a:p>
          <a:p>
            <a:endParaRPr lang="en-US" dirty="0">
              <a:latin typeface="+mj-lt"/>
            </a:endParaRPr>
          </a:p>
          <a:p>
            <a:endParaRPr lang="en-US" dirty="0">
              <a:latin typeface="+mj-lt"/>
            </a:endParaRPr>
          </a:p>
          <a:p>
            <a:pPr marL="0" indent="0" algn="ctr">
              <a:buNone/>
            </a:pPr>
            <a:r>
              <a:rPr lang="en-SG" dirty="0"/>
              <a:t>The phase phi determines where in its cycle the wave is (begins at t=0)</a:t>
            </a:r>
          </a:p>
          <a:p>
            <a:endParaRPr lang="en-US" dirty="0">
              <a:latin typeface="+mj-lt"/>
            </a:endParaRPr>
          </a:p>
          <a:p>
            <a:pPr lvl="1"/>
            <a:endParaRPr lang="en-US" dirty="0">
              <a:latin typeface="+mj-lt"/>
            </a:endParaRPr>
          </a:p>
          <a:p>
            <a:pPr lvl="1"/>
            <a:endParaRPr lang="en-US" dirty="0">
              <a:latin typeface="+mj-lt"/>
            </a:endParaRPr>
          </a:p>
        </p:txBody>
      </p:sp>
      <p:pic>
        <p:nvPicPr>
          <p:cNvPr id="4" name="Picture 3" descr="A white text on a black background&#10;&#10;AI-generated content may be incorrect.">
            <a:extLst>
              <a:ext uri="{FF2B5EF4-FFF2-40B4-BE49-F238E27FC236}">
                <a16:creationId xmlns:a16="http://schemas.microsoft.com/office/drawing/2014/main" id="{229B2103-CFF0-7B92-711E-A6C4FE51E28F}"/>
              </a:ext>
            </a:extLst>
          </p:cNvPr>
          <p:cNvPicPr>
            <a:picLocks noChangeAspect="1"/>
          </p:cNvPicPr>
          <p:nvPr/>
        </p:nvPicPr>
        <p:blipFill>
          <a:blip r:embed="rId3"/>
          <a:stretch>
            <a:fillRect/>
          </a:stretch>
        </p:blipFill>
        <p:spPr>
          <a:xfrm>
            <a:off x="3315606" y="1680648"/>
            <a:ext cx="5560788" cy="1159919"/>
          </a:xfrm>
          <a:prstGeom prst="rect">
            <a:avLst/>
          </a:prstGeom>
        </p:spPr>
      </p:pic>
    </p:spTree>
    <p:extLst>
      <p:ext uri="{BB962C8B-B14F-4D97-AF65-F5344CB8AC3E}">
        <p14:creationId xmlns:p14="http://schemas.microsoft.com/office/powerpoint/2010/main" val="3883914259"/>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C497A-9B14-01AC-6C6C-EB449BC47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1B8BA-1324-40F4-99FE-2A95896017C4}"/>
              </a:ext>
            </a:extLst>
          </p:cNvPr>
          <p:cNvSpPr>
            <a:spLocks noGrp="1"/>
          </p:cNvSpPr>
          <p:nvPr>
            <p:ph type="title"/>
          </p:nvPr>
        </p:nvSpPr>
        <p:spPr>
          <a:xfrm>
            <a:off x="681354" y="273247"/>
            <a:ext cx="10455219" cy="1325563"/>
          </a:xfrm>
        </p:spPr>
        <p:txBody>
          <a:bodyPr>
            <a:noAutofit/>
          </a:bodyPr>
          <a:lstStyle/>
          <a:p>
            <a:r>
              <a:rPr lang="en-US" sz="4000" dirty="0">
                <a:latin typeface="+mn-lt"/>
              </a:rPr>
              <a:t>Mathematical representation of the phase</a:t>
            </a:r>
          </a:p>
        </p:txBody>
      </p:sp>
      <p:sp>
        <p:nvSpPr>
          <p:cNvPr id="8" name="Slide Number Placeholder 7">
            <a:extLst>
              <a:ext uri="{FF2B5EF4-FFF2-40B4-BE49-F238E27FC236}">
                <a16:creationId xmlns:a16="http://schemas.microsoft.com/office/drawing/2014/main" id="{0C4DF918-9E02-5CFA-EA83-0ABF5F8B99C7}"/>
              </a:ext>
            </a:extLst>
          </p:cNvPr>
          <p:cNvSpPr>
            <a:spLocks noGrp="1"/>
          </p:cNvSpPr>
          <p:nvPr>
            <p:ph type="sldNum" sz="quarter" idx="12"/>
          </p:nvPr>
        </p:nvSpPr>
        <p:spPr/>
        <p:txBody>
          <a:bodyPr/>
          <a:lstStyle/>
          <a:p>
            <a:fld id="{687B7451-1438-CB4A-8106-82A64F1C7D7B}" type="slidenum">
              <a:rPr lang="sv-SE" smtClean="0"/>
              <a:t>21</a:t>
            </a:fld>
            <a:endParaRPr lang="sv-SE" dirty="0"/>
          </a:p>
        </p:txBody>
      </p:sp>
      <p:sp>
        <p:nvSpPr>
          <p:cNvPr id="6" name="Content Placeholder 2">
            <a:extLst>
              <a:ext uri="{FF2B5EF4-FFF2-40B4-BE49-F238E27FC236}">
                <a16:creationId xmlns:a16="http://schemas.microsoft.com/office/drawing/2014/main" id="{8D4371AA-F972-4337-9DEA-AA66AFF0A79C}"/>
              </a:ext>
            </a:extLst>
          </p:cNvPr>
          <p:cNvSpPr>
            <a:spLocks noGrp="1"/>
          </p:cNvSpPr>
          <p:nvPr>
            <p:ph idx="1"/>
          </p:nvPr>
        </p:nvSpPr>
        <p:spPr>
          <a:xfrm>
            <a:off x="681354" y="1680648"/>
            <a:ext cx="11353800" cy="4846638"/>
          </a:xfrm>
        </p:spPr>
        <p:txBody>
          <a:bodyPr>
            <a:normAutofit/>
          </a:bodyPr>
          <a:lstStyle/>
          <a:p>
            <a:endParaRPr lang="en-US" dirty="0">
              <a:latin typeface="+mj-lt"/>
            </a:endParaRPr>
          </a:p>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pPr marL="0" indent="0" algn="ctr">
              <a:buNone/>
            </a:pPr>
            <a:r>
              <a:rPr lang="en-SG" dirty="0"/>
              <a:t>Changing phi shifts the waveform left or right in time</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4" name="Picture 3" descr="A white text on a black background&#10;&#10;AI-generated content may be incorrect.">
            <a:extLst>
              <a:ext uri="{FF2B5EF4-FFF2-40B4-BE49-F238E27FC236}">
                <a16:creationId xmlns:a16="http://schemas.microsoft.com/office/drawing/2014/main" id="{E01EBE3A-2C0B-8330-DBD0-AF886D258658}"/>
              </a:ext>
            </a:extLst>
          </p:cNvPr>
          <p:cNvPicPr>
            <a:picLocks noChangeAspect="1"/>
          </p:cNvPicPr>
          <p:nvPr/>
        </p:nvPicPr>
        <p:blipFill>
          <a:blip r:embed="rId3"/>
          <a:stretch>
            <a:fillRect/>
          </a:stretch>
        </p:blipFill>
        <p:spPr>
          <a:xfrm>
            <a:off x="1529252" y="3041887"/>
            <a:ext cx="3711727" cy="774225"/>
          </a:xfrm>
          <a:prstGeom prst="rect">
            <a:avLst/>
          </a:prstGeom>
        </p:spPr>
      </p:pic>
      <p:pic>
        <p:nvPicPr>
          <p:cNvPr id="5" name="Picture 4" descr="A diagram of a voltage and a degree&#10;&#10;AI-generated content may be incorrect.">
            <a:extLst>
              <a:ext uri="{FF2B5EF4-FFF2-40B4-BE49-F238E27FC236}">
                <a16:creationId xmlns:a16="http://schemas.microsoft.com/office/drawing/2014/main" id="{0FA8348E-5662-6AC7-9761-1088A54CF949}"/>
              </a:ext>
            </a:extLst>
          </p:cNvPr>
          <p:cNvPicPr>
            <a:picLocks noChangeAspect="1"/>
          </p:cNvPicPr>
          <p:nvPr/>
        </p:nvPicPr>
        <p:blipFill>
          <a:blip r:embed="rId4"/>
          <a:srcRect r="-803" b="7260"/>
          <a:stretch/>
        </p:blipFill>
        <p:spPr>
          <a:xfrm>
            <a:off x="6088877" y="1486459"/>
            <a:ext cx="4250480" cy="3833534"/>
          </a:xfrm>
          <a:prstGeom prst="rect">
            <a:avLst/>
          </a:prstGeom>
        </p:spPr>
      </p:pic>
    </p:spTree>
    <p:extLst>
      <p:ext uri="{BB962C8B-B14F-4D97-AF65-F5344CB8AC3E}">
        <p14:creationId xmlns:p14="http://schemas.microsoft.com/office/powerpoint/2010/main" val="2081947924"/>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1C049-A025-6A8B-CB80-8C23FCDF7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3F537-6DEC-E584-FC4F-47B0209639CB}"/>
              </a:ext>
            </a:extLst>
          </p:cNvPr>
          <p:cNvSpPr>
            <a:spLocks noGrp="1"/>
          </p:cNvSpPr>
          <p:nvPr>
            <p:ph type="title"/>
          </p:nvPr>
        </p:nvSpPr>
        <p:spPr>
          <a:xfrm>
            <a:off x="681354" y="286895"/>
            <a:ext cx="10455219" cy="1325563"/>
          </a:xfrm>
        </p:spPr>
        <p:txBody>
          <a:bodyPr>
            <a:noAutofit/>
          </a:bodyPr>
          <a:lstStyle/>
          <a:p>
            <a:r>
              <a:rPr lang="en-US" sz="4000" dirty="0">
                <a:latin typeface="+mn-lt"/>
              </a:rPr>
              <a:t>Impact of phase shifts on waves (summation)</a:t>
            </a:r>
          </a:p>
        </p:txBody>
      </p:sp>
      <p:sp>
        <p:nvSpPr>
          <p:cNvPr id="8" name="Slide Number Placeholder 7">
            <a:extLst>
              <a:ext uri="{FF2B5EF4-FFF2-40B4-BE49-F238E27FC236}">
                <a16:creationId xmlns:a16="http://schemas.microsoft.com/office/drawing/2014/main" id="{F8446D90-E861-3E58-9755-E42E254D139A}"/>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6" name="Content Placeholder 2">
            <a:extLst>
              <a:ext uri="{FF2B5EF4-FFF2-40B4-BE49-F238E27FC236}">
                <a16:creationId xmlns:a16="http://schemas.microsoft.com/office/drawing/2014/main" id="{0053A096-0802-9E1E-7125-756F640FE0FF}"/>
              </a:ext>
            </a:extLst>
          </p:cNvPr>
          <p:cNvSpPr>
            <a:spLocks noGrp="1"/>
          </p:cNvSpPr>
          <p:nvPr>
            <p:ph idx="1"/>
          </p:nvPr>
        </p:nvSpPr>
        <p:spPr>
          <a:xfrm>
            <a:off x="799888" y="1410556"/>
            <a:ext cx="11205846" cy="2418044"/>
          </a:xfrm>
        </p:spPr>
        <p:txBody>
          <a:bodyPr>
            <a:normAutofit/>
          </a:bodyPr>
          <a:lstStyle/>
          <a:p>
            <a:r>
              <a:rPr lang="en-SG" dirty="0">
                <a:latin typeface="+mj-lt"/>
              </a:rPr>
              <a:t>Phase shift occurs when the phase of a wave is advanced or delayed</a:t>
            </a:r>
          </a:p>
          <a:p>
            <a:r>
              <a:rPr lang="en-SG" dirty="0">
                <a:latin typeface="+mj-lt"/>
              </a:rPr>
              <a:t>Constructive Interference: When two waves with the same phase add together to form a larger amplitude.</a:t>
            </a:r>
          </a:p>
          <a:p>
            <a:r>
              <a:rPr lang="en-SG" dirty="0">
                <a:latin typeface="+mj-lt"/>
              </a:rPr>
              <a:t>Destructive Interference: When two waves are out-of-phase (e.g., 180° apart) and cancel each other.</a:t>
            </a:r>
          </a:p>
          <a:p>
            <a:endParaRPr lang="en-US" dirty="0">
              <a:latin typeface="+mj-lt"/>
            </a:endParaRPr>
          </a:p>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function&#10;&#10;AI-generated content may be incorrect.">
            <a:extLst>
              <a:ext uri="{FF2B5EF4-FFF2-40B4-BE49-F238E27FC236}">
                <a16:creationId xmlns:a16="http://schemas.microsoft.com/office/drawing/2014/main" id="{257F3043-59A5-7380-30EB-F9BD0C1415EE}"/>
              </a:ext>
            </a:extLst>
          </p:cNvPr>
          <p:cNvPicPr>
            <a:picLocks noChangeAspect="1"/>
          </p:cNvPicPr>
          <p:nvPr/>
        </p:nvPicPr>
        <p:blipFill>
          <a:blip r:embed="rId3"/>
          <a:stretch>
            <a:fillRect/>
          </a:stretch>
        </p:blipFill>
        <p:spPr>
          <a:xfrm>
            <a:off x="3710967" y="3828600"/>
            <a:ext cx="4840366" cy="2892875"/>
          </a:xfrm>
          <a:prstGeom prst="rect">
            <a:avLst/>
          </a:prstGeom>
        </p:spPr>
      </p:pic>
    </p:spTree>
    <p:extLst>
      <p:ext uri="{BB962C8B-B14F-4D97-AF65-F5344CB8AC3E}">
        <p14:creationId xmlns:p14="http://schemas.microsoft.com/office/powerpoint/2010/main" val="3072422584"/>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B11F4-DF85-50B2-8AC2-7A18EF30E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CCBA7-A62F-1D7D-3578-1D2A5EA2A6BD}"/>
              </a:ext>
            </a:extLst>
          </p:cNvPr>
          <p:cNvSpPr>
            <a:spLocks noGrp="1"/>
          </p:cNvSpPr>
          <p:nvPr>
            <p:ph type="title"/>
          </p:nvPr>
        </p:nvSpPr>
        <p:spPr>
          <a:xfrm>
            <a:off x="903540" y="303828"/>
            <a:ext cx="10455219" cy="1325563"/>
          </a:xfrm>
        </p:spPr>
        <p:txBody>
          <a:bodyPr>
            <a:noAutofit/>
          </a:bodyPr>
          <a:lstStyle/>
          <a:p>
            <a:r>
              <a:rPr lang="en-US" sz="4000" dirty="0">
                <a:latin typeface="+mn-lt"/>
              </a:rPr>
              <a:t>Phase based modulation scheme</a:t>
            </a:r>
          </a:p>
        </p:txBody>
      </p:sp>
      <p:sp>
        <p:nvSpPr>
          <p:cNvPr id="8" name="Slide Number Placeholder 7">
            <a:extLst>
              <a:ext uri="{FF2B5EF4-FFF2-40B4-BE49-F238E27FC236}">
                <a16:creationId xmlns:a16="http://schemas.microsoft.com/office/drawing/2014/main" id="{C5C4E85C-13D2-B00D-024E-F686325C96BD}"/>
              </a:ext>
            </a:extLst>
          </p:cNvPr>
          <p:cNvSpPr>
            <a:spLocks noGrp="1"/>
          </p:cNvSpPr>
          <p:nvPr>
            <p:ph type="sldNum" sz="quarter" idx="12"/>
          </p:nvPr>
        </p:nvSpPr>
        <p:spPr/>
        <p:txBody>
          <a:bodyPr/>
          <a:lstStyle/>
          <a:p>
            <a:fld id="{687B7451-1438-CB4A-8106-82A64F1C7D7B}" type="slidenum">
              <a:rPr lang="sv-SE" smtClean="0"/>
              <a:t>23</a:t>
            </a:fld>
            <a:endParaRPr lang="sv-SE" dirty="0"/>
          </a:p>
        </p:txBody>
      </p:sp>
      <p:sp>
        <p:nvSpPr>
          <p:cNvPr id="6" name="Content Placeholder 2">
            <a:extLst>
              <a:ext uri="{FF2B5EF4-FFF2-40B4-BE49-F238E27FC236}">
                <a16:creationId xmlns:a16="http://schemas.microsoft.com/office/drawing/2014/main" id="{B4EEB5CE-5063-2D3F-42B0-480F5FB83F0E}"/>
              </a:ext>
            </a:extLst>
          </p:cNvPr>
          <p:cNvSpPr>
            <a:spLocks noGrp="1"/>
          </p:cNvSpPr>
          <p:nvPr>
            <p:ph idx="1"/>
          </p:nvPr>
        </p:nvSpPr>
        <p:spPr>
          <a:xfrm>
            <a:off x="799888" y="1410556"/>
            <a:ext cx="11060016" cy="4945794"/>
          </a:xfrm>
        </p:spPr>
        <p:txBody>
          <a:bodyPr>
            <a:normAutofit/>
          </a:bodyPr>
          <a:lstStyle/>
          <a:p>
            <a:r>
              <a:rPr lang="en-SG" dirty="0">
                <a:latin typeface="+mj-lt"/>
              </a:rPr>
              <a:t>Uses different phase shifts to represent digital data</a:t>
            </a:r>
          </a:p>
          <a:p>
            <a:r>
              <a:rPr lang="en-SG" dirty="0">
                <a:latin typeface="+mj-lt"/>
              </a:rPr>
              <a:t>Phase carries critical timing and synchronization information and Small phase changes can represent significant data in digital communications</a:t>
            </a:r>
          </a:p>
          <a:p>
            <a:endParaRPr lang="en-US" dirty="0">
              <a:latin typeface="+mj-lt"/>
            </a:endParaRPr>
          </a:p>
          <a:p>
            <a:endParaRPr lang="en-US" dirty="0">
              <a:latin typeface="+mj-lt"/>
            </a:endParaRPr>
          </a:p>
          <a:p>
            <a:endParaRPr lang="en-US" dirty="0">
              <a:latin typeface="+mj-lt"/>
            </a:endParaRPr>
          </a:p>
          <a:p>
            <a:endParaRPr lang="en-SG" dirty="0">
              <a:latin typeface="+mj-lt"/>
            </a:endParaRPr>
          </a:p>
          <a:p>
            <a:r>
              <a:rPr lang="en-SG" dirty="0">
                <a:latin typeface="+mj-lt"/>
              </a:rPr>
              <a:t>The instantaneous phase  phi of the carrier is altered by modulating signal</a:t>
            </a:r>
          </a:p>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4" name="Picture 3" descr="A black background with white text&#10;&#10;AI-generated content may be incorrect.">
            <a:extLst>
              <a:ext uri="{FF2B5EF4-FFF2-40B4-BE49-F238E27FC236}">
                <a16:creationId xmlns:a16="http://schemas.microsoft.com/office/drawing/2014/main" id="{0254A6EE-1564-0B61-9D78-C69F78B1FFE1}"/>
              </a:ext>
            </a:extLst>
          </p:cNvPr>
          <p:cNvPicPr>
            <a:picLocks noChangeAspect="1"/>
          </p:cNvPicPr>
          <p:nvPr/>
        </p:nvPicPr>
        <p:blipFill>
          <a:blip r:embed="rId3"/>
          <a:stretch>
            <a:fillRect/>
          </a:stretch>
        </p:blipFill>
        <p:spPr>
          <a:xfrm>
            <a:off x="3754145" y="3228214"/>
            <a:ext cx="3829050" cy="655239"/>
          </a:xfrm>
          <a:prstGeom prst="rect">
            <a:avLst/>
          </a:prstGeom>
        </p:spPr>
      </p:pic>
    </p:spTree>
    <p:extLst>
      <p:ext uri="{BB962C8B-B14F-4D97-AF65-F5344CB8AC3E}">
        <p14:creationId xmlns:p14="http://schemas.microsoft.com/office/powerpoint/2010/main" val="3872453930"/>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E2DBA-B09B-52F1-4437-F857B3F35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C97AC3-17A2-21CA-F242-5C66EDB9E252}"/>
              </a:ext>
            </a:extLst>
          </p:cNvPr>
          <p:cNvSpPr>
            <a:spLocks noGrp="1"/>
          </p:cNvSpPr>
          <p:nvPr>
            <p:ph type="title"/>
          </p:nvPr>
        </p:nvSpPr>
        <p:spPr>
          <a:xfrm>
            <a:off x="903540" y="303828"/>
            <a:ext cx="10455219" cy="1325563"/>
          </a:xfrm>
        </p:spPr>
        <p:txBody>
          <a:bodyPr>
            <a:noAutofit/>
          </a:bodyPr>
          <a:lstStyle/>
          <a:p>
            <a:r>
              <a:rPr lang="en-US" sz="4000" dirty="0">
                <a:latin typeface="+mn-lt"/>
              </a:rPr>
              <a:t>Phase modulation scheme</a:t>
            </a:r>
          </a:p>
        </p:txBody>
      </p:sp>
      <p:sp>
        <p:nvSpPr>
          <p:cNvPr id="8" name="Slide Number Placeholder 7">
            <a:extLst>
              <a:ext uri="{FF2B5EF4-FFF2-40B4-BE49-F238E27FC236}">
                <a16:creationId xmlns:a16="http://schemas.microsoft.com/office/drawing/2014/main" id="{0E0C7CAF-62BF-7B75-B51B-828A2C812572}"/>
              </a:ext>
            </a:extLst>
          </p:cNvPr>
          <p:cNvSpPr>
            <a:spLocks noGrp="1"/>
          </p:cNvSpPr>
          <p:nvPr>
            <p:ph type="sldNum" sz="quarter" idx="12"/>
          </p:nvPr>
        </p:nvSpPr>
        <p:spPr/>
        <p:txBody>
          <a:bodyPr/>
          <a:lstStyle/>
          <a:p>
            <a:fld id="{687B7451-1438-CB4A-8106-82A64F1C7D7B}" type="slidenum">
              <a:rPr lang="sv-SE" smtClean="0"/>
              <a:t>24</a:t>
            </a:fld>
            <a:endParaRPr lang="sv-SE" dirty="0"/>
          </a:p>
        </p:txBody>
      </p:sp>
      <p:sp>
        <p:nvSpPr>
          <p:cNvPr id="6" name="Content Placeholder 2">
            <a:extLst>
              <a:ext uri="{FF2B5EF4-FFF2-40B4-BE49-F238E27FC236}">
                <a16:creationId xmlns:a16="http://schemas.microsoft.com/office/drawing/2014/main" id="{84C88B0B-99F6-0738-142C-2C57922DBF0D}"/>
              </a:ext>
            </a:extLst>
          </p:cNvPr>
          <p:cNvSpPr>
            <a:spLocks noGrp="1"/>
          </p:cNvSpPr>
          <p:nvPr>
            <p:ph idx="1"/>
          </p:nvPr>
        </p:nvSpPr>
        <p:spPr>
          <a:xfrm>
            <a:off x="799888" y="1410556"/>
            <a:ext cx="11060016" cy="4945794"/>
          </a:xfrm>
        </p:spPr>
        <p:txBody>
          <a:bodyPr>
            <a:normAutofit/>
          </a:bodyPr>
          <a:lstStyle/>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white text on a black background&#10;&#10;AI-generated content may be incorrect.">
            <a:extLst>
              <a:ext uri="{FF2B5EF4-FFF2-40B4-BE49-F238E27FC236}">
                <a16:creationId xmlns:a16="http://schemas.microsoft.com/office/drawing/2014/main" id="{CF919AC7-B60B-09D9-70B3-FE2FAFA48BEE}"/>
              </a:ext>
            </a:extLst>
          </p:cNvPr>
          <p:cNvPicPr>
            <a:picLocks noChangeAspect="1"/>
          </p:cNvPicPr>
          <p:nvPr/>
        </p:nvPicPr>
        <p:blipFill>
          <a:blip r:embed="rId3"/>
          <a:stretch>
            <a:fillRect/>
          </a:stretch>
        </p:blipFill>
        <p:spPr>
          <a:xfrm>
            <a:off x="2920814" y="1866457"/>
            <a:ext cx="6350372" cy="1325563"/>
          </a:xfrm>
          <a:prstGeom prst="rect">
            <a:avLst/>
          </a:prstGeom>
        </p:spPr>
      </p:pic>
      <p:sp>
        <p:nvSpPr>
          <p:cNvPr id="9" name="TextBox 8">
            <a:extLst>
              <a:ext uri="{FF2B5EF4-FFF2-40B4-BE49-F238E27FC236}">
                <a16:creationId xmlns:a16="http://schemas.microsoft.com/office/drawing/2014/main" id="{D4FF6308-B340-0803-6A8C-A224AD78B51C}"/>
              </a:ext>
            </a:extLst>
          </p:cNvPr>
          <p:cNvSpPr txBox="1"/>
          <p:nvPr/>
        </p:nvSpPr>
        <p:spPr>
          <a:xfrm>
            <a:off x="2920814" y="3883453"/>
            <a:ext cx="7419050" cy="1938992"/>
          </a:xfrm>
          <a:prstGeom prst="rect">
            <a:avLst/>
          </a:prstGeom>
          <a:noFill/>
        </p:spPr>
        <p:txBody>
          <a:bodyPr wrap="square">
            <a:spAutoFit/>
          </a:bodyPr>
          <a:lstStyle/>
          <a:p>
            <a:r>
              <a:rPr lang="en-SG" sz="2400" dirty="0">
                <a:latin typeface="+mj-lt"/>
              </a:rPr>
              <a:t>• A : Amplitude of the carrier</a:t>
            </a:r>
          </a:p>
          <a:p>
            <a:r>
              <a:rPr lang="en-SG" sz="2400" dirty="0">
                <a:latin typeface="+mj-lt"/>
              </a:rPr>
              <a:t>• fc : Carrier frequency</a:t>
            </a:r>
          </a:p>
          <a:p>
            <a:r>
              <a:rPr lang="en-SG" sz="2400" dirty="0">
                <a:latin typeface="+mj-lt"/>
              </a:rPr>
              <a:t>• </a:t>
            </a:r>
            <a:r>
              <a:rPr lang="en-SG" sz="2400" dirty="0" err="1">
                <a:latin typeface="+mj-lt"/>
              </a:rPr>
              <a:t>kp</a:t>
            </a:r>
            <a:r>
              <a:rPr lang="en-SG" sz="2400" dirty="0">
                <a:latin typeface="+mj-lt"/>
              </a:rPr>
              <a:t> : Phase sensitivity (radians per unit amplitude)</a:t>
            </a:r>
          </a:p>
          <a:p>
            <a:r>
              <a:rPr lang="en-SG" sz="2400" dirty="0">
                <a:latin typeface="+mj-lt"/>
              </a:rPr>
              <a:t>• m(t) : Modulating signal</a:t>
            </a:r>
            <a:br>
              <a:rPr lang="en-SG" sz="2400" dirty="0">
                <a:latin typeface="+mj-lt"/>
              </a:rPr>
            </a:br>
            <a:r>
              <a:rPr lang="en-SG" sz="2400" dirty="0"/>
              <a:t> </a:t>
            </a:r>
            <a:endParaRPr lang="en-SG" sz="2400" dirty="0">
              <a:latin typeface="+mj-lt"/>
            </a:endParaRPr>
          </a:p>
        </p:txBody>
      </p:sp>
    </p:spTree>
    <p:extLst>
      <p:ext uri="{BB962C8B-B14F-4D97-AF65-F5344CB8AC3E}">
        <p14:creationId xmlns:p14="http://schemas.microsoft.com/office/powerpoint/2010/main" val="3959398270"/>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9D31A-AB6E-381E-CE39-B5B95434897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D3836-7504-C2B6-A6C0-E8922C506EBC}"/>
              </a:ext>
            </a:extLst>
          </p:cNvPr>
          <p:cNvSpPr>
            <a:spLocks noGrp="1"/>
          </p:cNvSpPr>
          <p:nvPr>
            <p:ph type="title"/>
          </p:nvPr>
        </p:nvSpPr>
        <p:spPr>
          <a:xfrm>
            <a:off x="838199" y="537883"/>
            <a:ext cx="4783697" cy="1942810"/>
          </a:xfrm>
        </p:spPr>
        <p:txBody>
          <a:bodyPr anchor="b">
            <a:normAutofit/>
          </a:bodyPr>
          <a:lstStyle/>
          <a:p>
            <a:r>
              <a:rPr lang="en-US" sz="4000" dirty="0">
                <a:latin typeface="+mn-lt"/>
              </a:rPr>
              <a:t>Digital equivalent of the AM, FM and PM modulation</a:t>
            </a:r>
          </a:p>
        </p:txBody>
      </p:sp>
      <p:sp>
        <p:nvSpPr>
          <p:cNvPr id="6" name="Content Placeholder 2">
            <a:extLst>
              <a:ext uri="{FF2B5EF4-FFF2-40B4-BE49-F238E27FC236}">
                <a16:creationId xmlns:a16="http://schemas.microsoft.com/office/drawing/2014/main" id="{197B7CF7-4886-74CD-F4FB-998B9D1CE39E}"/>
              </a:ext>
            </a:extLst>
          </p:cNvPr>
          <p:cNvSpPr>
            <a:spLocks noGrp="1"/>
          </p:cNvSpPr>
          <p:nvPr>
            <p:ph idx="1"/>
          </p:nvPr>
        </p:nvSpPr>
        <p:spPr>
          <a:xfrm>
            <a:off x="838199" y="2686323"/>
            <a:ext cx="4783697" cy="3433583"/>
          </a:xfrm>
        </p:spPr>
        <p:txBody>
          <a:bodyPr>
            <a:normAutofit/>
          </a:bodyPr>
          <a:lstStyle/>
          <a:p>
            <a:r>
              <a:rPr lang="en-US" sz="2000">
                <a:latin typeface="+mj-lt"/>
              </a:rPr>
              <a:t>Digital variant of these schemes vary analog signal according to digital bits</a:t>
            </a:r>
          </a:p>
          <a:p>
            <a:pPr lvl="1"/>
            <a:r>
              <a:rPr lang="en-US" sz="2000">
                <a:latin typeface="+mj-lt"/>
              </a:rPr>
              <a:t>ASK: amplitude shift keying</a:t>
            </a:r>
          </a:p>
          <a:p>
            <a:pPr lvl="1"/>
            <a:r>
              <a:rPr lang="en-US" sz="2000">
                <a:latin typeface="+mj-lt"/>
              </a:rPr>
              <a:t>FSK: frequency shift keying</a:t>
            </a:r>
          </a:p>
          <a:p>
            <a:pPr lvl="1"/>
            <a:r>
              <a:rPr lang="en-US" sz="2000">
                <a:latin typeface="+mj-lt"/>
              </a:rPr>
              <a:t>PSK: phase shift keying</a:t>
            </a:r>
          </a:p>
          <a:p>
            <a:r>
              <a:rPr lang="en-US" sz="2000">
                <a:latin typeface="+mj-lt"/>
              </a:rPr>
              <a:t>Digital variants relevant when we talk about computer communication</a:t>
            </a:r>
          </a:p>
          <a:p>
            <a:pPr marL="457200" lvl="1" indent="0">
              <a:buNone/>
            </a:pPr>
            <a:endParaRPr lang="en-US" sz="2000">
              <a:latin typeface="+mj-lt"/>
            </a:endParaRPr>
          </a:p>
          <a:p>
            <a:endParaRPr lang="en-US" sz="2000">
              <a:latin typeface="+mj-lt"/>
            </a:endParaRPr>
          </a:p>
          <a:p>
            <a:endParaRPr lang="en-US" sz="2000">
              <a:latin typeface="+mj-lt"/>
            </a:endParaRPr>
          </a:p>
          <a:p>
            <a:endParaRPr lang="en-US" sz="2000">
              <a:latin typeface="+mj-lt"/>
            </a:endParaRPr>
          </a:p>
          <a:p>
            <a:endParaRPr lang="en-US" sz="2000">
              <a:latin typeface="+mj-lt"/>
            </a:endParaRPr>
          </a:p>
          <a:p>
            <a:pPr lvl="1"/>
            <a:endParaRPr lang="en-US" sz="2000">
              <a:latin typeface="+mj-lt"/>
            </a:endParaRPr>
          </a:p>
          <a:p>
            <a:pPr lvl="1"/>
            <a:endParaRPr lang="en-US" sz="2000">
              <a:latin typeface="+mj-lt"/>
            </a:endParaRPr>
          </a:p>
        </p:txBody>
      </p:sp>
      <p:pic>
        <p:nvPicPr>
          <p:cNvPr id="4" name="Picture 3" descr="A screenshot of a screen&#10;&#10;Description automatically generated">
            <a:extLst>
              <a:ext uri="{FF2B5EF4-FFF2-40B4-BE49-F238E27FC236}">
                <a16:creationId xmlns:a16="http://schemas.microsoft.com/office/drawing/2014/main" id="{E698359C-17CE-44CB-B08A-E49100EB3821}"/>
              </a:ext>
            </a:extLst>
          </p:cNvPr>
          <p:cNvPicPr>
            <a:picLocks noChangeAspect="1"/>
          </p:cNvPicPr>
          <p:nvPr/>
        </p:nvPicPr>
        <p:blipFill>
          <a:blip r:embed="rId3"/>
          <a:stretch>
            <a:fillRect/>
          </a:stretch>
        </p:blipFill>
        <p:spPr>
          <a:xfrm>
            <a:off x="6187112" y="537882"/>
            <a:ext cx="4967999" cy="5582023"/>
          </a:xfrm>
          <a:prstGeom prst="rect">
            <a:avLst/>
          </a:prstGeom>
        </p:spPr>
      </p:pic>
      <p:sp>
        <p:nvSpPr>
          <p:cNvPr id="8" name="Slide Number Placeholder 7">
            <a:extLst>
              <a:ext uri="{FF2B5EF4-FFF2-40B4-BE49-F238E27FC236}">
                <a16:creationId xmlns:a16="http://schemas.microsoft.com/office/drawing/2014/main" id="{075449D8-C58F-10B9-1247-2C9D38E2FF2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25</a:t>
            </a:fld>
            <a:endParaRPr lang="sv-SE"/>
          </a:p>
        </p:txBody>
      </p:sp>
    </p:spTree>
    <p:extLst>
      <p:ext uri="{BB962C8B-B14F-4D97-AF65-F5344CB8AC3E}">
        <p14:creationId xmlns:p14="http://schemas.microsoft.com/office/powerpoint/2010/main" val="411778867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CD1CF-AF49-586C-D5DD-4E7C57BE3A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A814B-9175-4882-42C6-0619FFA5F680}"/>
              </a:ext>
            </a:extLst>
          </p:cNvPr>
          <p:cNvSpPr>
            <a:spLocks noGrp="1"/>
          </p:cNvSpPr>
          <p:nvPr>
            <p:ph type="title"/>
          </p:nvPr>
        </p:nvSpPr>
        <p:spPr>
          <a:xfrm>
            <a:off x="903540" y="303828"/>
            <a:ext cx="10455219" cy="1325563"/>
          </a:xfrm>
        </p:spPr>
        <p:txBody>
          <a:bodyPr>
            <a:noAutofit/>
          </a:bodyPr>
          <a:lstStyle/>
          <a:p>
            <a:r>
              <a:rPr lang="en-US" sz="4000" dirty="0">
                <a:latin typeface="+mn-lt"/>
              </a:rPr>
              <a:t>Binary Phase Shift Keying</a:t>
            </a:r>
          </a:p>
        </p:txBody>
      </p:sp>
      <p:sp>
        <p:nvSpPr>
          <p:cNvPr id="8" name="Slide Number Placeholder 7">
            <a:extLst>
              <a:ext uri="{FF2B5EF4-FFF2-40B4-BE49-F238E27FC236}">
                <a16:creationId xmlns:a16="http://schemas.microsoft.com/office/drawing/2014/main" id="{911A6DBE-BCE0-43E4-B923-3B56CC499AC5}"/>
              </a:ext>
            </a:extLst>
          </p:cNvPr>
          <p:cNvSpPr>
            <a:spLocks noGrp="1"/>
          </p:cNvSpPr>
          <p:nvPr>
            <p:ph type="sldNum" sz="quarter" idx="12"/>
          </p:nvPr>
        </p:nvSpPr>
        <p:spPr/>
        <p:txBody>
          <a:bodyPr/>
          <a:lstStyle/>
          <a:p>
            <a:fld id="{687B7451-1438-CB4A-8106-82A64F1C7D7B}" type="slidenum">
              <a:rPr lang="sv-SE" smtClean="0"/>
              <a:t>26</a:t>
            </a:fld>
            <a:endParaRPr lang="sv-SE" dirty="0"/>
          </a:p>
        </p:txBody>
      </p:sp>
      <p:sp>
        <p:nvSpPr>
          <p:cNvPr id="6" name="Content Placeholder 2">
            <a:extLst>
              <a:ext uri="{FF2B5EF4-FFF2-40B4-BE49-F238E27FC236}">
                <a16:creationId xmlns:a16="http://schemas.microsoft.com/office/drawing/2014/main" id="{B652FFAA-3BD3-2944-7FF8-4E2CD0CE8E4D}"/>
              </a:ext>
            </a:extLst>
          </p:cNvPr>
          <p:cNvSpPr>
            <a:spLocks noGrp="1"/>
          </p:cNvSpPr>
          <p:nvPr>
            <p:ph idx="1"/>
          </p:nvPr>
        </p:nvSpPr>
        <p:spPr>
          <a:xfrm>
            <a:off x="799888" y="1410556"/>
            <a:ext cx="11060016" cy="4945794"/>
          </a:xfrm>
        </p:spPr>
        <p:txBody>
          <a:bodyPr>
            <a:normAutofit/>
          </a:bodyPr>
          <a:lstStyle/>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
        <p:nvSpPr>
          <p:cNvPr id="3" name="Content Placeholder 2">
            <a:extLst>
              <a:ext uri="{FF2B5EF4-FFF2-40B4-BE49-F238E27FC236}">
                <a16:creationId xmlns:a16="http://schemas.microsoft.com/office/drawing/2014/main" id="{573D5ED8-9575-7824-98DC-6F90F13D0C4A}"/>
              </a:ext>
            </a:extLst>
          </p:cNvPr>
          <p:cNvSpPr txBox="1">
            <a:spLocks/>
          </p:cNvSpPr>
          <p:nvPr/>
        </p:nvSpPr>
        <p:spPr>
          <a:xfrm>
            <a:off x="903540" y="1574826"/>
            <a:ext cx="11205846" cy="2418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latin typeface="+mj-lt"/>
              </a:rPr>
              <a:t>BPSK is a simple form of phase modulation where the phase is shifted between two values, which is Bit 0 and Bit 1</a:t>
            </a:r>
          </a:p>
          <a:p>
            <a:pPr lvl="1"/>
            <a:r>
              <a:rPr lang="en-SG" dirty="0">
                <a:latin typeface="+mj-lt"/>
              </a:rPr>
              <a:t>Bit ‘0’ → Phase  0 degrees (</a:t>
            </a:r>
            <a:r>
              <a:rPr lang="en-SG" dirty="0" err="1">
                <a:latin typeface="+mj-lt"/>
              </a:rPr>
              <a:t>ASin</a:t>
            </a:r>
            <a:r>
              <a:rPr lang="en-SG" dirty="0">
                <a:latin typeface="+mj-lt"/>
              </a:rPr>
              <a:t>(2*pi*</a:t>
            </a:r>
            <a:r>
              <a:rPr lang="en-SG" dirty="0" err="1">
                <a:latin typeface="+mj-lt"/>
              </a:rPr>
              <a:t>f</a:t>
            </a:r>
            <a:r>
              <a:rPr lang="en-SG" baseline="-25000" dirty="0" err="1">
                <a:latin typeface="+mj-lt"/>
              </a:rPr>
              <a:t>c</a:t>
            </a:r>
            <a:r>
              <a:rPr lang="en-SG" dirty="0" err="1">
                <a:latin typeface="+mj-lt"/>
              </a:rPr>
              <a:t>t</a:t>
            </a:r>
            <a:r>
              <a:rPr lang="en-SG" dirty="0">
                <a:latin typeface="+mj-lt"/>
              </a:rPr>
              <a:t>))</a:t>
            </a:r>
            <a:endParaRPr lang="en-SG" baseline="-25000" dirty="0">
              <a:latin typeface="+mj-lt"/>
            </a:endParaRPr>
          </a:p>
          <a:p>
            <a:pPr lvl="1"/>
            <a:r>
              <a:rPr lang="en-SG" dirty="0">
                <a:latin typeface="+mj-lt"/>
              </a:rPr>
              <a:t>Bit ‘1’ → Phase  180 degrees or pi (</a:t>
            </a:r>
            <a:r>
              <a:rPr lang="en-SG" dirty="0" err="1">
                <a:latin typeface="+mj-lt"/>
              </a:rPr>
              <a:t>ASin</a:t>
            </a:r>
            <a:r>
              <a:rPr lang="en-SG" dirty="0">
                <a:latin typeface="+mj-lt"/>
              </a:rPr>
              <a:t>(2*pi*</a:t>
            </a:r>
            <a:r>
              <a:rPr lang="en-SG" dirty="0" err="1">
                <a:latin typeface="+mj-lt"/>
              </a:rPr>
              <a:t>f</a:t>
            </a:r>
            <a:r>
              <a:rPr lang="en-SG" baseline="-25000" dirty="0" err="1">
                <a:latin typeface="+mj-lt"/>
              </a:rPr>
              <a:t>c</a:t>
            </a:r>
            <a:r>
              <a:rPr lang="en-SG" dirty="0" err="1">
                <a:latin typeface="+mj-lt"/>
              </a:rPr>
              <a:t>t</a:t>
            </a:r>
            <a:r>
              <a:rPr lang="en-SG" dirty="0">
                <a:latin typeface="+mj-lt"/>
              </a:rPr>
              <a:t> + pi))</a:t>
            </a:r>
          </a:p>
          <a:p>
            <a:endParaRPr lang="en-US" dirty="0">
              <a:latin typeface="+mj-lt"/>
            </a:endParaRPr>
          </a:p>
          <a:p>
            <a:endParaRPr lang="en-US" dirty="0">
              <a:latin typeface="+mj-lt"/>
            </a:endParaRPr>
          </a:p>
          <a:p>
            <a:pPr marL="457200" lvl="1" indent="0">
              <a:buFont typeface="Arial" panose="020B0604020202020204" pitchFamily="34" charset="0"/>
              <a:buNone/>
            </a:pPr>
            <a:endParaRPr lang="en-SG" dirty="0">
              <a:latin typeface="+mj-lt"/>
            </a:endParaRPr>
          </a:p>
          <a:p>
            <a:pPr marL="457200" lvl="1" indent="0">
              <a:buFont typeface="Arial" panose="020B0604020202020204" pitchFamily="34" charset="0"/>
              <a:buNone/>
            </a:pPr>
            <a:endParaRPr lang="en-SG" dirty="0">
              <a:latin typeface="+mj-lt"/>
            </a:endParaRPr>
          </a:p>
          <a:p>
            <a:pPr marL="0" indent="0">
              <a:buFont typeface="Arial" panose="020B0604020202020204" pitchFamily="34" charse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Graphic 6">
            <a:extLst>
              <a:ext uri="{FF2B5EF4-FFF2-40B4-BE49-F238E27FC236}">
                <a16:creationId xmlns:a16="http://schemas.microsoft.com/office/drawing/2014/main" id="{ED904723-77BE-E098-4322-F3364C4C0D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7218" y="4939901"/>
            <a:ext cx="4523854" cy="1416449"/>
          </a:xfrm>
          <a:prstGeom prst="rect">
            <a:avLst/>
          </a:prstGeom>
        </p:spPr>
      </p:pic>
      <p:pic>
        <p:nvPicPr>
          <p:cNvPr id="11" name="Picture 10" descr="A graph of a function&#10;&#10;AI-generated content may be incorrect.">
            <a:extLst>
              <a:ext uri="{FF2B5EF4-FFF2-40B4-BE49-F238E27FC236}">
                <a16:creationId xmlns:a16="http://schemas.microsoft.com/office/drawing/2014/main" id="{85C5D046-09C4-E154-3F9D-066A24162A7B}"/>
              </a:ext>
            </a:extLst>
          </p:cNvPr>
          <p:cNvPicPr>
            <a:picLocks noChangeAspect="1"/>
          </p:cNvPicPr>
          <p:nvPr/>
        </p:nvPicPr>
        <p:blipFill>
          <a:blip r:embed="rId5"/>
          <a:stretch>
            <a:fillRect/>
          </a:stretch>
        </p:blipFill>
        <p:spPr>
          <a:xfrm>
            <a:off x="3651913" y="3711373"/>
            <a:ext cx="4888174" cy="975491"/>
          </a:xfrm>
          <a:prstGeom prst="rect">
            <a:avLst/>
          </a:prstGeom>
        </p:spPr>
      </p:pic>
    </p:spTree>
    <p:extLst>
      <p:ext uri="{BB962C8B-B14F-4D97-AF65-F5344CB8AC3E}">
        <p14:creationId xmlns:p14="http://schemas.microsoft.com/office/powerpoint/2010/main" val="3946694506"/>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1E522-09CB-AC20-A10E-85BE92629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3226E-5052-AED8-C7ED-2DCA19811F4B}"/>
              </a:ext>
            </a:extLst>
          </p:cNvPr>
          <p:cNvSpPr>
            <a:spLocks noGrp="1"/>
          </p:cNvSpPr>
          <p:nvPr>
            <p:ph type="title"/>
          </p:nvPr>
        </p:nvSpPr>
        <p:spPr>
          <a:xfrm>
            <a:off x="903540" y="303828"/>
            <a:ext cx="10455219" cy="1325563"/>
          </a:xfrm>
        </p:spPr>
        <p:txBody>
          <a:bodyPr>
            <a:noAutofit/>
          </a:bodyPr>
          <a:lstStyle/>
          <a:p>
            <a:r>
              <a:rPr lang="en-US" sz="4000" dirty="0">
                <a:latin typeface="+mn-lt"/>
              </a:rPr>
              <a:t>Quadrature Binary Phase Shift Keying</a:t>
            </a:r>
          </a:p>
        </p:txBody>
      </p:sp>
      <p:sp>
        <p:nvSpPr>
          <p:cNvPr id="8" name="Slide Number Placeholder 7">
            <a:extLst>
              <a:ext uri="{FF2B5EF4-FFF2-40B4-BE49-F238E27FC236}">
                <a16:creationId xmlns:a16="http://schemas.microsoft.com/office/drawing/2014/main" id="{5DA088AF-F286-75CC-F7E2-F20B49914A7D}"/>
              </a:ext>
            </a:extLst>
          </p:cNvPr>
          <p:cNvSpPr>
            <a:spLocks noGrp="1"/>
          </p:cNvSpPr>
          <p:nvPr>
            <p:ph type="sldNum" sz="quarter" idx="12"/>
          </p:nvPr>
        </p:nvSpPr>
        <p:spPr/>
        <p:txBody>
          <a:bodyPr/>
          <a:lstStyle/>
          <a:p>
            <a:fld id="{687B7451-1438-CB4A-8106-82A64F1C7D7B}" type="slidenum">
              <a:rPr lang="sv-SE" smtClean="0"/>
              <a:t>27</a:t>
            </a:fld>
            <a:endParaRPr lang="sv-SE" dirty="0"/>
          </a:p>
        </p:txBody>
      </p:sp>
      <p:sp>
        <p:nvSpPr>
          <p:cNvPr id="6" name="Content Placeholder 2">
            <a:extLst>
              <a:ext uri="{FF2B5EF4-FFF2-40B4-BE49-F238E27FC236}">
                <a16:creationId xmlns:a16="http://schemas.microsoft.com/office/drawing/2014/main" id="{A8A3D4BE-2903-933D-3977-1718B8195389}"/>
              </a:ext>
            </a:extLst>
          </p:cNvPr>
          <p:cNvSpPr>
            <a:spLocks noGrp="1"/>
          </p:cNvSpPr>
          <p:nvPr>
            <p:ph idx="1"/>
          </p:nvPr>
        </p:nvSpPr>
        <p:spPr>
          <a:xfrm>
            <a:off x="799888" y="1410556"/>
            <a:ext cx="11060016" cy="4945794"/>
          </a:xfrm>
        </p:spPr>
        <p:txBody>
          <a:bodyPr>
            <a:normAutofit/>
          </a:bodyPr>
          <a:lstStyle/>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
        <p:nvSpPr>
          <p:cNvPr id="3" name="Content Placeholder 2">
            <a:extLst>
              <a:ext uri="{FF2B5EF4-FFF2-40B4-BE49-F238E27FC236}">
                <a16:creationId xmlns:a16="http://schemas.microsoft.com/office/drawing/2014/main" id="{7AE9CB02-9BA5-66F1-2584-A03CAE68D1FB}"/>
              </a:ext>
            </a:extLst>
          </p:cNvPr>
          <p:cNvSpPr txBox="1">
            <a:spLocks/>
          </p:cNvSpPr>
          <p:nvPr/>
        </p:nvSpPr>
        <p:spPr>
          <a:xfrm>
            <a:off x="903540" y="1574826"/>
            <a:ext cx="11205846" cy="24180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latin typeface="+mj-lt"/>
              </a:rPr>
              <a:t>QPSK extends BPSK by using four distinct phase states, allowing the encoding of 2 bits per symbol</a:t>
            </a:r>
          </a:p>
          <a:p>
            <a:pPr lvl="1"/>
            <a:r>
              <a:rPr lang="en-SG" dirty="0">
                <a:latin typeface="+mj-lt"/>
              </a:rPr>
              <a:t>Bit ‘00’ → Phase  45 degrees (</a:t>
            </a:r>
            <a:r>
              <a:rPr lang="en-SG" dirty="0" err="1">
                <a:latin typeface="+mj-lt"/>
              </a:rPr>
              <a:t>ASin</a:t>
            </a:r>
            <a:r>
              <a:rPr lang="en-SG" dirty="0">
                <a:latin typeface="+mj-lt"/>
              </a:rPr>
              <a:t>(2*pi*</a:t>
            </a:r>
            <a:r>
              <a:rPr lang="en-SG" dirty="0" err="1">
                <a:latin typeface="+mj-lt"/>
              </a:rPr>
              <a:t>f</a:t>
            </a:r>
            <a:r>
              <a:rPr lang="en-SG" baseline="-25000" dirty="0" err="1">
                <a:latin typeface="+mj-lt"/>
              </a:rPr>
              <a:t>c</a:t>
            </a:r>
            <a:r>
              <a:rPr lang="en-SG" dirty="0" err="1">
                <a:latin typeface="+mj-lt"/>
              </a:rPr>
              <a:t>t</a:t>
            </a:r>
            <a:r>
              <a:rPr lang="en-SG" dirty="0">
                <a:latin typeface="+mj-lt"/>
              </a:rPr>
              <a:t> + pi/8))</a:t>
            </a:r>
            <a:endParaRPr lang="en-SG" baseline="-25000" dirty="0">
              <a:latin typeface="+mj-lt"/>
            </a:endParaRPr>
          </a:p>
          <a:p>
            <a:pPr lvl="1"/>
            <a:r>
              <a:rPr lang="en-SG" dirty="0">
                <a:latin typeface="+mj-lt"/>
              </a:rPr>
              <a:t>Bit ‘01’ → Phase  90 degrees (</a:t>
            </a:r>
            <a:r>
              <a:rPr lang="en-SG" dirty="0" err="1">
                <a:latin typeface="+mj-lt"/>
              </a:rPr>
              <a:t>ASin</a:t>
            </a:r>
            <a:r>
              <a:rPr lang="en-SG" dirty="0">
                <a:latin typeface="+mj-lt"/>
              </a:rPr>
              <a:t>(2*pi*</a:t>
            </a:r>
            <a:r>
              <a:rPr lang="en-SG" dirty="0" err="1">
                <a:latin typeface="+mj-lt"/>
              </a:rPr>
              <a:t>f</a:t>
            </a:r>
            <a:r>
              <a:rPr lang="en-SG" baseline="-25000" dirty="0" err="1">
                <a:latin typeface="+mj-lt"/>
              </a:rPr>
              <a:t>c</a:t>
            </a:r>
            <a:r>
              <a:rPr lang="en-SG" dirty="0" err="1">
                <a:latin typeface="+mj-lt"/>
              </a:rPr>
              <a:t>t</a:t>
            </a:r>
            <a:r>
              <a:rPr lang="en-SG" dirty="0">
                <a:latin typeface="+mj-lt"/>
              </a:rPr>
              <a:t> + pi/4))</a:t>
            </a:r>
          </a:p>
          <a:p>
            <a:pPr lvl="1"/>
            <a:r>
              <a:rPr lang="en-SG" dirty="0">
                <a:latin typeface="+mj-lt"/>
              </a:rPr>
              <a:t>Bit ‘11’ → Phase 135 degrees</a:t>
            </a:r>
          </a:p>
          <a:p>
            <a:pPr lvl="1"/>
            <a:r>
              <a:rPr lang="en-SG" dirty="0">
                <a:latin typeface="+mj-lt"/>
              </a:rPr>
              <a:t>Bit ‘10’ → Phase 225 degrees</a:t>
            </a:r>
          </a:p>
          <a:p>
            <a:pPr lvl="1"/>
            <a:endParaRPr lang="en-SG" dirty="0">
              <a:latin typeface="+mj-lt"/>
            </a:endParaRPr>
          </a:p>
          <a:p>
            <a:r>
              <a:rPr lang="en-SG" dirty="0">
                <a:latin typeface="+mj-lt"/>
              </a:rPr>
              <a:t>What is advantage over BPSK?</a:t>
            </a:r>
          </a:p>
          <a:p>
            <a:endParaRPr lang="en-US" dirty="0">
              <a:latin typeface="+mj-lt"/>
            </a:endParaRPr>
          </a:p>
          <a:p>
            <a:endParaRPr lang="en-US" dirty="0">
              <a:latin typeface="+mj-lt"/>
            </a:endParaRPr>
          </a:p>
          <a:p>
            <a:pPr marL="457200" lvl="1" indent="0">
              <a:buFont typeface="Arial" panose="020B0604020202020204" pitchFamily="34" charset="0"/>
              <a:buNone/>
            </a:pPr>
            <a:endParaRPr lang="en-SG" dirty="0">
              <a:latin typeface="+mj-lt"/>
            </a:endParaRPr>
          </a:p>
          <a:p>
            <a:pPr marL="457200" lvl="1" indent="0">
              <a:buFont typeface="Arial" panose="020B0604020202020204" pitchFamily="34" charset="0"/>
              <a:buNone/>
            </a:pPr>
            <a:endParaRPr lang="en-SG" dirty="0">
              <a:latin typeface="+mj-lt"/>
            </a:endParaRPr>
          </a:p>
          <a:p>
            <a:pPr marL="0" indent="0">
              <a:buFont typeface="Arial" panose="020B0604020202020204" pitchFamily="34" charse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2730905873"/>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5B15F-232D-373D-50E3-AF746A6E9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529EF-3BF5-9146-F84C-2AD24B797E02}"/>
              </a:ext>
            </a:extLst>
          </p:cNvPr>
          <p:cNvSpPr>
            <a:spLocks noGrp="1"/>
          </p:cNvSpPr>
          <p:nvPr>
            <p:ph type="title"/>
          </p:nvPr>
        </p:nvSpPr>
        <p:spPr>
          <a:xfrm>
            <a:off x="903540" y="303828"/>
            <a:ext cx="10455219" cy="1325563"/>
          </a:xfrm>
        </p:spPr>
        <p:txBody>
          <a:bodyPr>
            <a:noAutofit/>
          </a:bodyPr>
          <a:lstStyle/>
          <a:p>
            <a:r>
              <a:rPr lang="en-US" sz="4000" dirty="0">
                <a:latin typeface="+mn-lt"/>
              </a:rPr>
              <a:t>Quadrature Binary Phase Shift Keying</a:t>
            </a:r>
          </a:p>
        </p:txBody>
      </p:sp>
      <p:sp>
        <p:nvSpPr>
          <p:cNvPr id="8" name="Slide Number Placeholder 7">
            <a:extLst>
              <a:ext uri="{FF2B5EF4-FFF2-40B4-BE49-F238E27FC236}">
                <a16:creationId xmlns:a16="http://schemas.microsoft.com/office/drawing/2014/main" id="{EC344F17-43D0-39D7-05EB-C37A37A3DF2C}"/>
              </a:ext>
            </a:extLst>
          </p:cNvPr>
          <p:cNvSpPr>
            <a:spLocks noGrp="1"/>
          </p:cNvSpPr>
          <p:nvPr>
            <p:ph type="sldNum" sz="quarter" idx="12"/>
          </p:nvPr>
        </p:nvSpPr>
        <p:spPr/>
        <p:txBody>
          <a:bodyPr/>
          <a:lstStyle/>
          <a:p>
            <a:fld id="{687B7451-1438-CB4A-8106-82A64F1C7D7B}" type="slidenum">
              <a:rPr lang="sv-SE" smtClean="0"/>
              <a:t>28</a:t>
            </a:fld>
            <a:endParaRPr lang="sv-SE" dirty="0"/>
          </a:p>
        </p:txBody>
      </p:sp>
      <p:sp>
        <p:nvSpPr>
          <p:cNvPr id="6" name="Content Placeholder 2">
            <a:extLst>
              <a:ext uri="{FF2B5EF4-FFF2-40B4-BE49-F238E27FC236}">
                <a16:creationId xmlns:a16="http://schemas.microsoft.com/office/drawing/2014/main" id="{602DA899-3049-AB10-4DEB-7EC51851DDA7}"/>
              </a:ext>
            </a:extLst>
          </p:cNvPr>
          <p:cNvSpPr>
            <a:spLocks noGrp="1"/>
          </p:cNvSpPr>
          <p:nvPr>
            <p:ph idx="1"/>
          </p:nvPr>
        </p:nvSpPr>
        <p:spPr>
          <a:xfrm>
            <a:off x="799888" y="1410556"/>
            <a:ext cx="11060016" cy="4945794"/>
          </a:xfrm>
        </p:spPr>
        <p:txBody>
          <a:bodyPr>
            <a:normAutofit/>
          </a:bodyPr>
          <a:lstStyle/>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
        <p:nvSpPr>
          <p:cNvPr id="3" name="Content Placeholder 2">
            <a:extLst>
              <a:ext uri="{FF2B5EF4-FFF2-40B4-BE49-F238E27FC236}">
                <a16:creationId xmlns:a16="http://schemas.microsoft.com/office/drawing/2014/main" id="{9E0A2EE6-9DC9-7FE9-7EEF-B1EAB44F3E07}"/>
              </a:ext>
            </a:extLst>
          </p:cNvPr>
          <p:cNvSpPr txBox="1">
            <a:spLocks/>
          </p:cNvSpPr>
          <p:nvPr/>
        </p:nvSpPr>
        <p:spPr>
          <a:xfrm>
            <a:off x="903540" y="1574826"/>
            <a:ext cx="11205846" cy="24180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latin typeface="+mj-lt"/>
              </a:rPr>
              <a:t>QPSK extends BPSK by using four distinct phase states, allowing the encoding of 2 bits per symbol</a:t>
            </a:r>
          </a:p>
          <a:p>
            <a:pPr lvl="1"/>
            <a:r>
              <a:rPr lang="en-SG" dirty="0">
                <a:latin typeface="+mj-lt"/>
              </a:rPr>
              <a:t>Bit ‘00’ → Phase  45 degrees (</a:t>
            </a:r>
            <a:r>
              <a:rPr lang="en-SG" dirty="0" err="1">
                <a:latin typeface="+mj-lt"/>
              </a:rPr>
              <a:t>ASin</a:t>
            </a:r>
            <a:r>
              <a:rPr lang="en-SG" dirty="0">
                <a:latin typeface="+mj-lt"/>
              </a:rPr>
              <a:t>(2*pi*</a:t>
            </a:r>
            <a:r>
              <a:rPr lang="en-SG" dirty="0" err="1">
                <a:latin typeface="+mj-lt"/>
              </a:rPr>
              <a:t>f</a:t>
            </a:r>
            <a:r>
              <a:rPr lang="en-SG" baseline="-25000" dirty="0" err="1">
                <a:latin typeface="+mj-lt"/>
              </a:rPr>
              <a:t>c</a:t>
            </a:r>
            <a:r>
              <a:rPr lang="en-SG" dirty="0" err="1">
                <a:latin typeface="+mj-lt"/>
              </a:rPr>
              <a:t>t</a:t>
            </a:r>
            <a:r>
              <a:rPr lang="en-SG" dirty="0">
                <a:latin typeface="+mj-lt"/>
              </a:rPr>
              <a:t> + pi/8))</a:t>
            </a:r>
            <a:endParaRPr lang="en-SG" baseline="-25000" dirty="0">
              <a:latin typeface="+mj-lt"/>
            </a:endParaRPr>
          </a:p>
          <a:p>
            <a:pPr lvl="1"/>
            <a:r>
              <a:rPr lang="en-SG" dirty="0">
                <a:latin typeface="+mj-lt"/>
              </a:rPr>
              <a:t>Bit ‘01’ → Phase  90 degrees (</a:t>
            </a:r>
            <a:r>
              <a:rPr lang="en-SG" dirty="0" err="1">
                <a:latin typeface="+mj-lt"/>
              </a:rPr>
              <a:t>ASin</a:t>
            </a:r>
            <a:r>
              <a:rPr lang="en-SG" dirty="0">
                <a:latin typeface="+mj-lt"/>
              </a:rPr>
              <a:t>(2*pi*</a:t>
            </a:r>
            <a:r>
              <a:rPr lang="en-SG" dirty="0" err="1">
                <a:latin typeface="+mj-lt"/>
              </a:rPr>
              <a:t>f</a:t>
            </a:r>
            <a:r>
              <a:rPr lang="en-SG" baseline="-25000" dirty="0" err="1">
                <a:latin typeface="+mj-lt"/>
              </a:rPr>
              <a:t>c</a:t>
            </a:r>
            <a:r>
              <a:rPr lang="en-SG" dirty="0" err="1">
                <a:latin typeface="+mj-lt"/>
              </a:rPr>
              <a:t>t</a:t>
            </a:r>
            <a:r>
              <a:rPr lang="en-SG" dirty="0">
                <a:latin typeface="+mj-lt"/>
              </a:rPr>
              <a:t> + pi/4))</a:t>
            </a:r>
          </a:p>
          <a:p>
            <a:pPr lvl="1"/>
            <a:r>
              <a:rPr lang="en-SG" dirty="0">
                <a:latin typeface="+mj-lt"/>
              </a:rPr>
              <a:t>Bit ‘11’ → Phase 135 degrees</a:t>
            </a:r>
          </a:p>
          <a:p>
            <a:pPr lvl="1"/>
            <a:r>
              <a:rPr lang="en-SG" dirty="0">
                <a:latin typeface="+mj-lt"/>
              </a:rPr>
              <a:t>Bit ‘10’ → Phase 225 degrees</a:t>
            </a:r>
          </a:p>
          <a:p>
            <a:pPr lvl="1"/>
            <a:endParaRPr lang="en-SG" dirty="0">
              <a:latin typeface="+mj-lt"/>
            </a:endParaRPr>
          </a:p>
          <a:p>
            <a:r>
              <a:rPr lang="en-SG" dirty="0">
                <a:latin typeface="+mj-lt"/>
              </a:rPr>
              <a:t>What is advantage over BPSK? </a:t>
            </a:r>
            <a:r>
              <a:rPr lang="en-SG" dirty="0"/>
              <a:t>Doubles the bit rate for the same bandwidth</a:t>
            </a:r>
          </a:p>
          <a:p>
            <a:endParaRPr lang="en-SG" dirty="0">
              <a:latin typeface="+mj-lt"/>
            </a:endParaRPr>
          </a:p>
          <a:p>
            <a:endParaRPr lang="en-US" dirty="0">
              <a:latin typeface="+mj-lt"/>
            </a:endParaRPr>
          </a:p>
          <a:p>
            <a:endParaRPr lang="en-US" dirty="0">
              <a:latin typeface="+mj-lt"/>
            </a:endParaRPr>
          </a:p>
          <a:p>
            <a:pPr marL="457200" lvl="1" indent="0">
              <a:buFont typeface="Arial" panose="020B0604020202020204" pitchFamily="34" charset="0"/>
              <a:buNone/>
            </a:pPr>
            <a:endParaRPr lang="en-SG" dirty="0">
              <a:latin typeface="+mj-lt"/>
            </a:endParaRPr>
          </a:p>
          <a:p>
            <a:pPr marL="457200" lvl="1" indent="0">
              <a:buFont typeface="Arial" panose="020B0604020202020204" pitchFamily="34" charset="0"/>
              <a:buNone/>
            </a:pPr>
            <a:endParaRPr lang="en-SG" dirty="0">
              <a:latin typeface="+mj-lt"/>
            </a:endParaRPr>
          </a:p>
          <a:p>
            <a:pPr marL="0" indent="0">
              <a:buFont typeface="Arial" panose="020B0604020202020204" pitchFamily="34" charse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graph of a function&#10;&#10;AI-generated content may be incorrect.">
            <a:extLst>
              <a:ext uri="{FF2B5EF4-FFF2-40B4-BE49-F238E27FC236}">
                <a16:creationId xmlns:a16="http://schemas.microsoft.com/office/drawing/2014/main" id="{0EB74B35-86BF-5B1D-009E-1FE1C544662B}"/>
              </a:ext>
            </a:extLst>
          </p:cNvPr>
          <p:cNvPicPr>
            <a:picLocks noChangeAspect="1"/>
          </p:cNvPicPr>
          <p:nvPr/>
        </p:nvPicPr>
        <p:blipFill>
          <a:blip r:embed="rId3"/>
          <a:stretch>
            <a:fillRect/>
          </a:stretch>
        </p:blipFill>
        <p:spPr>
          <a:xfrm>
            <a:off x="903540" y="4580430"/>
            <a:ext cx="4100055" cy="1730081"/>
          </a:xfrm>
          <a:prstGeom prst="rect">
            <a:avLst/>
          </a:prstGeom>
        </p:spPr>
      </p:pic>
      <p:pic>
        <p:nvPicPr>
          <p:cNvPr id="9" name="Picture 8" descr="A diagram of a waveform&#10;&#10;AI-generated content may be incorrect.">
            <a:extLst>
              <a:ext uri="{FF2B5EF4-FFF2-40B4-BE49-F238E27FC236}">
                <a16:creationId xmlns:a16="http://schemas.microsoft.com/office/drawing/2014/main" id="{B8F0A86D-2D09-019A-A1A6-98219DB7C2E2}"/>
              </a:ext>
            </a:extLst>
          </p:cNvPr>
          <p:cNvPicPr>
            <a:picLocks noChangeAspect="1"/>
          </p:cNvPicPr>
          <p:nvPr/>
        </p:nvPicPr>
        <p:blipFill>
          <a:blip r:embed="rId4"/>
          <a:stretch>
            <a:fillRect/>
          </a:stretch>
        </p:blipFill>
        <p:spPr>
          <a:xfrm>
            <a:off x="6602949" y="4216089"/>
            <a:ext cx="3657600" cy="2184400"/>
          </a:xfrm>
          <a:prstGeom prst="rect">
            <a:avLst/>
          </a:prstGeom>
        </p:spPr>
      </p:pic>
    </p:spTree>
    <p:extLst>
      <p:ext uri="{BB962C8B-B14F-4D97-AF65-F5344CB8AC3E}">
        <p14:creationId xmlns:p14="http://schemas.microsoft.com/office/powerpoint/2010/main" val="1516548318"/>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50D49-ACF3-4927-CD88-E7B5DA7CD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11476-44DE-9784-AB8A-3CEF711FC78A}"/>
              </a:ext>
            </a:extLst>
          </p:cNvPr>
          <p:cNvSpPr>
            <a:spLocks noGrp="1"/>
          </p:cNvSpPr>
          <p:nvPr>
            <p:ph type="title"/>
          </p:nvPr>
        </p:nvSpPr>
        <p:spPr>
          <a:xfrm>
            <a:off x="685800" y="412205"/>
            <a:ext cx="10515600" cy="1325563"/>
          </a:xfrm>
        </p:spPr>
        <p:txBody>
          <a:bodyPr>
            <a:normAutofit/>
          </a:bodyPr>
          <a:lstStyle/>
          <a:p>
            <a:r>
              <a:rPr lang="en-US" dirty="0">
                <a:latin typeface="+mn-lt"/>
              </a:rPr>
              <a:t>Example</a:t>
            </a:r>
          </a:p>
        </p:txBody>
      </p:sp>
      <p:sp>
        <p:nvSpPr>
          <p:cNvPr id="3" name="Content Placeholder 2">
            <a:extLst>
              <a:ext uri="{FF2B5EF4-FFF2-40B4-BE49-F238E27FC236}">
                <a16:creationId xmlns:a16="http://schemas.microsoft.com/office/drawing/2014/main" id="{9C050F90-144D-3CD7-3CD9-3142AEE9A779}"/>
              </a:ext>
            </a:extLst>
          </p:cNvPr>
          <p:cNvSpPr>
            <a:spLocks noGrp="1"/>
          </p:cNvSpPr>
          <p:nvPr>
            <p:ph idx="1"/>
          </p:nvPr>
        </p:nvSpPr>
        <p:spPr>
          <a:xfrm>
            <a:off x="497290" y="1737768"/>
            <a:ext cx="11502220" cy="4801144"/>
          </a:xfrm>
        </p:spPr>
        <p:txBody>
          <a:bodyPr>
            <a:normAutofit/>
          </a:bodyPr>
          <a:lstStyle/>
          <a:p>
            <a:r>
              <a:rPr lang="en-US" b="1" dirty="0">
                <a:latin typeface="+mj-lt"/>
              </a:rPr>
              <a:t>Question: </a:t>
            </a:r>
            <a:r>
              <a:rPr lang="en-SG" dirty="0">
                <a:latin typeface="+mj-lt"/>
              </a:rPr>
              <a:t>You want to transmit bitstream 1 0 11 using BPSK. What are the waveforms being transmitted?</a:t>
            </a: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22BA8F3F-FDE4-6461-BD3F-B984D4314E81}"/>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D3DFB02D-99B5-C2B7-0DE5-43A568DEAAFC}"/>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
        <p:nvSpPr>
          <p:cNvPr id="6" name="AutoShape 2" descr="{\displaystyle \mathrm {SNR} ={\frac {P_{\mathrm {signal} }}{P_{\mathrm {noise} }}},}">
            <a:extLst>
              <a:ext uri="{FF2B5EF4-FFF2-40B4-BE49-F238E27FC236}">
                <a16:creationId xmlns:a16="http://schemas.microsoft.com/office/drawing/2014/main" id="{39200378-EBE6-AA04-E8F2-DE64C4A179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142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ADA1-970F-1C6B-C1A2-9940EF434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BE63-52C9-3640-3B96-A4A25A4603E3}"/>
              </a:ext>
            </a:extLst>
          </p:cNvPr>
          <p:cNvSpPr>
            <a:spLocks noGrp="1"/>
          </p:cNvSpPr>
          <p:nvPr>
            <p:ph type="title"/>
          </p:nvPr>
        </p:nvSpPr>
        <p:spPr>
          <a:xfrm>
            <a:off x="689780" y="440709"/>
            <a:ext cx="10515600" cy="1325563"/>
          </a:xfrm>
        </p:spPr>
        <p:txBody>
          <a:bodyPr>
            <a:normAutofit/>
          </a:bodyPr>
          <a:lstStyle/>
          <a:p>
            <a:r>
              <a:rPr lang="en-US" dirty="0">
                <a:latin typeface="+mn-lt"/>
              </a:rPr>
              <a:t>Revisiting dB, dBm, and </a:t>
            </a:r>
            <a:r>
              <a:rPr lang="en-US" dirty="0" err="1">
                <a:latin typeface="+mn-lt"/>
              </a:rPr>
              <a:t>dBi</a:t>
            </a:r>
            <a:r>
              <a:rPr lang="en-US" dirty="0">
                <a:latin typeface="+mn-lt"/>
              </a:rPr>
              <a:t>, and operations</a:t>
            </a:r>
          </a:p>
        </p:txBody>
      </p:sp>
      <p:sp>
        <p:nvSpPr>
          <p:cNvPr id="3" name="Content Placeholder 2">
            <a:extLst>
              <a:ext uri="{FF2B5EF4-FFF2-40B4-BE49-F238E27FC236}">
                <a16:creationId xmlns:a16="http://schemas.microsoft.com/office/drawing/2014/main" id="{7256AC0C-A714-8E6A-E8A1-F82C2813258C}"/>
              </a:ext>
            </a:extLst>
          </p:cNvPr>
          <p:cNvSpPr>
            <a:spLocks noGrp="1"/>
          </p:cNvSpPr>
          <p:nvPr>
            <p:ph idx="1"/>
          </p:nvPr>
        </p:nvSpPr>
        <p:spPr>
          <a:xfrm>
            <a:off x="689780" y="1555206"/>
            <a:ext cx="10812440" cy="4801144"/>
          </a:xfrm>
        </p:spPr>
        <p:txBody>
          <a:bodyPr>
            <a:normAutofit/>
          </a:bodyPr>
          <a:lstStyle/>
          <a:p>
            <a:r>
              <a:rPr lang="en-US" dirty="0">
                <a:latin typeface="+mj-lt"/>
              </a:rPr>
              <a:t>Let us recall the definition of all three of them:</a:t>
            </a:r>
          </a:p>
          <a:p>
            <a:pPr algn="l">
              <a:spcAft>
                <a:spcPts val="300"/>
              </a:spcAft>
              <a:buFont typeface="Arial" panose="020B0604020202020204" pitchFamily="34" charset="0"/>
              <a:buChar char="•"/>
            </a:pPr>
            <a:r>
              <a:rPr lang="en-SG" b="1" i="0" dirty="0">
                <a:effectLst/>
                <a:latin typeface="+mj-lt"/>
              </a:rPr>
              <a:t>dB (Decibel)</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Logarithmic unit for ratios (gain/loss).</a:t>
            </a:r>
          </a:p>
          <a:p>
            <a:pPr marL="742950" lvl="1" indent="-285750" algn="l">
              <a:spcBef>
                <a:spcPts val="300"/>
              </a:spcBef>
              <a:buFont typeface="Arial" panose="020B0604020202020204" pitchFamily="34" charset="0"/>
              <a:buChar char="•"/>
            </a:pPr>
            <a:r>
              <a:rPr lang="en-SG" b="0" i="0" dirty="0">
                <a:effectLst/>
                <a:latin typeface="+mj-lt"/>
              </a:rPr>
              <a:t>Dimensionless (e.g., 3 dB amplifier gain).</a:t>
            </a:r>
          </a:p>
          <a:p>
            <a:pPr algn="l">
              <a:spcBef>
                <a:spcPts val="300"/>
              </a:spcBef>
              <a:spcAft>
                <a:spcPts val="300"/>
              </a:spcAft>
              <a:buFont typeface="Arial" panose="020B0604020202020204" pitchFamily="34" charset="0"/>
              <a:buChar char="•"/>
            </a:pPr>
            <a:r>
              <a:rPr lang="en-SG" b="1" i="0" dirty="0">
                <a:effectLst/>
                <a:latin typeface="+mj-lt"/>
              </a:rPr>
              <a:t>dBm</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Absolute power referenced to 1 </a:t>
            </a:r>
            <a:r>
              <a:rPr lang="en-SG" b="0" i="0" dirty="0" err="1">
                <a:effectLst/>
                <a:latin typeface="+mj-lt"/>
              </a:rPr>
              <a:t>mW</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0 dBm = 1 </a:t>
            </a:r>
            <a:r>
              <a:rPr lang="en-SG" b="0" i="0" dirty="0" err="1">
                <a:effectLst/>
                <a:latin typeface="+mj-lt"/>
              </a:rPr>
              <a:t>mW</a:t>
            </a:r>
            <a:r>
              <a:rPr lang="en-SG" b="0" i="0" dirty="0">
                <a:effectLst/>
                <a:latin typeface="+mj-lt"/>
              </a:rPr>
              <a:t> (e.g., 20 dBm = 100 </a:t>
            </a:r>
            <a:r>
              <a:rPr lang="en-SG" b="0" i="0" dirty="0" err="1">
                <a:effectLst/>
                <a:latin typeface="+mj-lt"/>
              </a:rPr>
              <a:t>mW</a:t>
            </a:r>
            <a:r>
              <a:rPr lang="en-SG" b="0" i="0" dirty="0">
                <a:effectLst/>
                <a:latin typeface="+mj-lt"/>
              </a:rPr>
              <a:t>).</a:t>
            </a:r>
          </a:p>
          <a:p>
            <a:pPr algn="l">
              <a:spcBef>
                <a:spcPts val="300"/>
              </a:spcBef>
              <a:spcAft>
                <a:spcPts val="300"/>
              </a:spcAft>
              <a:buFont typeface="Arial" panose="020B0604020202020204" pitchFamily="34" charset="0"/>
              <a:buChar char="•"/>
            </a:pPr>
            <a:r>
              <a:rPr lang="en-SG" b="1" i="0" dirty="0" err="1">
                <a:effectLst/>
                <a:latin typeface="+mj-lt"/>
              </a:rPr>
              <a:t>dBi</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Antenna gain relative to an isotropic radiator.</a:t>
            </a:r>
          </a:p>
          <a:p>
            <a:pPr marL="742950" lvl="1" indent="-285750" algn="l">
              <a:spcBef>
                <a:spcPts val="300"/>
              </a:spcBef>
              <a:buFont typeface="Arial" panose="020B0604020202020204" pitchFamily="34" charset="0"/>
              <a:buChar char="•"/>
            </a:pPr>
            <a:r>
              <a:rPr lang="en-SG" b="0" i="0" dirty="0">
                <a:effectLst/>
                <a:latin typeface="+mj-lt"/>
              </a:rPr>
              <a:t>Measures directionality (e.g., 5 </a:t>
            </a:r>
            <a:r>
              <a:rPr lang="en-SG" b="0" i="0" dirty="0" err="1">
                <a:effectLst/>
                <a:latin typeface="+mj-lt"/>
              </a:rPr>
              <a:t>dBi</a:t>
            </a:r>
            <a:r>
              <a:rPr lang="en-SG" b="0" i="0" dirty="0">
                <a:effectLst/>
                <a:latin typeface="+mj-lt"/>
              </a:rPr>
              <a:t> = 5 dB over isotropic).</a:t>
            </a:r>
          </a:p>
          <a:p>
            <a:endParaRPr lang="en-US" dirty="0">
              <a:latin typeface="+mj-lt"/>
            </a:endParaRP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6EDD5663-23D0-920C-2592-D0B63F389D5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DA848F24-49C6-D6A7-5CC9-FC50B5897BAE}"/>
              </a:ext>
            </a:extLst>
          </p:cNvPr>
          <p:cNvSpPr>
            <a:spLocks noGrp="1"/>
          </p:cNvSpPr>
          <p:nvPr>
            <p:ph type="sldNum" sz="quarter" idx="12"/>
          </p:nvPr>
        </p:nvSpPr>
        <p:spPr/>
        <p:txBody>
          <a:bodyPr/>
          <a:lstStyle/>
          <a:p>
            <a:fld id="{687B7451-1438-CB4A-8106-82A64F1C7D7B}" type="slidenum">
              <a:rPr lang="sv-SE" smtClean="0"/>
              <a:pPr/>
              <a:t>3</a:t>
            </a:fld>
            <a:endParaRPr lang="sv-SE" dirty="0"/>
          </a:p>
        </p:txBody>
      </p:sp>
      <p:sp>
        <p:nvSpPr>
          <p:cNvPr id="6" name="AutoShape 2" descr="{\displaystyle \mathrm {SNR} ={\frac {P_{\mathrm {signal} }}{P_{\mathrm {noise} }}},}">
            <a:extLst>
              <a:ext uri="{FF2B5EF4-FFF2-40B4-BE49-F238E27FC236}">
                <a16:creationId xmlns:a16="http://schemas.microsoft.com/office/drawing/2014/main" id="{555AAFC9-EABD-6104-E9A9-8136A50FDF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2452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1FB3-E337-3D1A-BF55-044233636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AF00D-7CC6-7DEB-192C-CD3FF1A2B0B0}"/>
              </a:ext>
            </a:extLst>
          </p:cNvPr>
          <p:cNvSpPr>
            <a:spLocks noGrp="1"/>
          </p:cNvSpPr>
          <p:nvPr>
            <p:ph type="title"/>
          </p:nvPr>
        </p:nvSpPr>
        <p:spPr>
          <a:xfrm>
            <a:off x="685800" y="412205"/>
            <a:ext cx="10515600" cy="1325563"/>
          </a:xfrm>
        </p:spPr>
        <p:txBody>
          <a:bodyPr>
            <a:normAutofit/>
          </a:bodyPr>
          <a:lstStyle/>
          <a:p>
            <a:r>
              <a:rPr lang="en-US" dirty="0">
                <a:latin typeface="+mn-lt"/>
              </a:rPr>
              <a:t>Example</a:t>
            </a:r>
          </a:p>
        </p:txBody>
      </p:sp>
      <p:sp>
        <p:nvSpPr>
          <p:cNvPr id="3" name="Content Placeholder 2">
            <a:extLst>
              <a:ext uri="{FF2B5EF4-FFF2-40B4-BE49-F238E27FC236}">
                <a16:creationId xmlns:a16="http://schemas.microsoft.com/office/drawing/2014/main" id="{8CE1A766-DB90-DCD8-C8B9-422BDDF9ECE0}"/>
              </a:ext>
            </a:extLst>
          </p:cNvPr>
          <p:cNvSpPr>
            <a:spLocks noGrp="1"/>
          </p:cNvSpPr>
          <p:nvPr>
            <p:ph idx="1"/>
          </p:nvPr>
        </p:nvSpPr>
        <p:spPr>
          <a:xfrm>
            <a:off x="685800" y="1731403"/>
            <a:ext cx="11502220" cy="4801144"/>
          </a:xfrm>
        </p:spPr>
        <p:txBody>
          <a:bodyPr>
            <a:normAutofit/>
          </a:bodyPr>
          <a:lstStyle/>
          <a:p>
            <a:r>
              <a:rPr lang="en-US" b="1" dirty="0">
                <a:latin typeface="+mj-lt"/>
              </a:rPr>
              <a:t>Question: </a:t>
            </a:r>
            <a:r>
              <a:rPr lang="en-SG" dirty="0">
                <a:latin typeface="+mj-lt"/>
              </a:rPr>
              <a:t>You want to transmit bitstream 00111010 using QPSK.  What are the waveforms being transmitted?</a:t>
            </a: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1F28F965-C107-8D6C-2CC4-1DAF9D7EA00A}"/>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4998DBE8-26BE-AFE4-D63D-49BB0A125246}"/>
              </a:ext>
            </a:extLst>
          </p:cNvPr>
          <p:cNvSpPr>
            <a:spLocks noGrp="1"/>
          </p:cNvSpPr>
          <p:nvPr>
            <p:ph type="sldNum" sz="quarter" idx="12"/>
          </p:nvPr>
        </p:nvSpPr>
        <p:spPr/>
        <p:txBody>
          <a:bodyPr/>
          <a:lstStyle/>
          <a:p>
            <a:fld id="{687B7451-1438-CB4A-8106-82A64F1C7D7B}" type="slidenum">
              <a:rPr lang="sv-SE" smtClean="0"/>
              <a:pPr/>
              <a:t>30</a:t>
            </a:fld>
            <a:endParaRPr lang="sv-SE" dirty="0"/>
          </a:p>
        </p:txBody>
      </p:sp>
      <p:sp>
        <p:nvSpPr>
          <p:cNvPr id="6" name="AutoShape 2" descr="{\displaystyle \mathrm {SNR} ={\frac {P_{\mathrm {signal} }}{P_{\mathrm {noise} }}},}">
            <a:extLst>
              <a:ext uri="{FF2B5EF4-FFF2-40B4-BE49-F238E27FC236}">
                <a16:creationId xmlns:a16="http://schemas.microsoft.com/office/drawing/2014/main" id="{47C5BF6A-8F7E-8B10-185C-CF98ED2790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698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31</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CA0B9-73B4-EEDF-6A7F-24844E2D9F67}"/>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0CB3F20-688E-DC1A-A3F3-7EDD00ED83FF}"/>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8" name="Title 7">
            <a:extLst>
              <a:ext uri="{FF2B5EF4-FFF2-40B4-BE49-F238E27FC236}">
                <a16:creationId xmlns:a16="http://schemas.microsoft.com/office/drawing/2014/main" id="{7D459DB4-E9BE-6AD2-998A-4E2494F3FFFE}"/>
              </a:ext>
            </a:extLst>
          </p:cNvPr>
          <p:cNvSpPr>
            <a:spLocks noGrp="1"/>
          </p:cNvSpPr>
          <p:nvPr>
            <p:ph type="title"/>
          </p:nvPr>
        </p:nvSpPr>
        <p:spPr>
          <a:xfrm>
            <a:off x="699159" y="433724"/>
            <a:ext cx="11072649" cy="1325563"/>
          </a:xfrm>
        </p:spPr>
        <p:txBody>
          <a:bodyPr>
            <a:normAutofit/>
          </a:bodyPr>
          <a:lstStyle/>
          <a:p>
            <a:r>
              <a:rPr lang="en-US" sz="4000" dirty="0">
                <a:latin typeface="+mn-lt"/>
              </a:rPr>
              <a:t>Microcontrollers are heart of embedded systems</a:t>
            </a:r>
            <a:endParaRPr lang="en-SE" sz="4000" dirty="0">
              <a:latin typeface="+mn-lt"/>
            </a:endParaRPr>
          </a:p>
        </p:txBody>
      </p:sp>
      <p:sp>
        <p:nvSpPr>
          <p:cNvPr id="2" name="Content Placeholder 2">
            <a:extLst>
              <a:ext uri="{FF2B5EF4-FFF2-40B4-BE49-F238E27FC236}">
                <a16:creationId xmlns:a16="http://schemas.microsoft.com/office/drawing/2014/main" id="{E439A31F-C639-D769-D062-96158A9ECC89}"/>
              </a:ext>
            </a:extLst>
          </p:cNvPr>
          <p:cNvSpPr>
            <a:spLocks noGrp="1"/>
          </p:cNvSpPr>
          <p:nvPr>
            <p:ph idx="1"/>
          </p:nvPr>
        </p:nvSpPr>
        <p:spPr>
          <a:xfrm>
            <a:off x="699158" y="1897526"/>
            <a:ext cx="10654641" cy="3651883"/>
          </a:xfrm>
        </p:spPr>
        <p:txBody>
          <a:bodyPr>
            <a:normAutofit/>
          </a:bodyPr>
          <a:lstStyle/>
          <a:p>
            <a:r>
              <a:rPr lang="en-US" dirty="0">
                <a:latin typeface="+mj-lt"/>
              </a:rPr>
              <a:t>A microcontroller (µC) is a small computer on a single integrated circuit consisting of a relatively simple central processing unit (CPU) combined with peripheral devices such as memories, I/O devices, and timers</a:t>
            </a:r>
          </a:p>
          <a:p>
            <a:r>
              <a:rPr lang="en-US" dirty="0">
                <a:latin typeface="+mj-lt"/>
              </a:rPr>
              <a:t>More than half of all CPUs sold are microcontroller (and growing)</a:t>
            </a:r>
          </a:p>
          <a:p>
            <a:r>
              <a:rPr lang="en-US" dirty="0">
                <a:latin typeface="+mj-lt"/>
              </a:rPr>
              <a:t>Low-power, often includes sleep mode that dramatically reduces the power consumed to micro or even nanowatts</a:t>
            </a:r>
          </a:p>
        </p:txBody>
      </p:sp>
    </p:spTree>
    <p:extLst>
      <p:ext uri="{BB962C8B-B14F-4D97-AF65-F5344CB8AC3E}">
        <p14:creationId xmlns:p14="http://schemas.microsoft.com/office/powerpoint/2010/main" val="3447767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229949" y="351756"/>
            <a:ext cx="11463287"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572107" y="2746231"/>
            <a:ext cx="4862415" cy="2012059"/>
          </a:xfrm>
        </p:spPr>
      </p:pic>
    </p:spTree>
    <p:extLst>
      <p:ext uri="{BB962C8B-B14F-4D97-AF65-F5344CB8AC3E}">
        <p14:creationId xmlns:p14="http://schemas.microsoft.com/office/powerpoint/2010/main" val="3753832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C0AD-4CF5-CE57-88D2-FA308F5EB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F0743-912A-E51D-E1D6-711435BB9B2D}"/>
              </a:ext>
            </a:extLst>
          </p:cNvPr>
          <p:cNvSpPr>
            <a:spLocks noGrp="1"/>
          </p:cNvSpPr>
          <p:nvPr>
            <p:ph type="title"/>
          </p:nvPr>
        </p:nvSpPr>
        <p:spPr/>
        <p:txBody>
          <a:bodyPr>
            <a:normAutofit/>
          </a:bodyPr>
          <a:lstStyle/>
          <a:p>
            <a:r>
              <a:rPr lang="en-US" sz="4000" dirty="0">
                <a:latin typeface="+mn-lt"/>
              </a:rPr>
              <a:t>Instruction set architecture and realization</a:t>
            </a:r>
          </a:p>
        </p:txBody>
      </p:sp>
      <p:sp>
        <p:nvSpPr>
          <p:cNvPr id="3" name="Content Placeholder 2">
            <a:extLst>
              <a:ext uri="{FF2B5EF4-FFF2-40B4-BE49-F238E27FC236}">
                <a16:creationId xmlns:a16="http://schemas.microsoft.com/office/drawing/2014/main" id="{12FAB351-109C-AFB4-4503-DBC35B99C7DF}"/>
              </a:ext>
            </a:extLst>
          </p:cNvPr>
          <p:cNvSpPr>
            <a:spLocks noGrp="1"/>
          </p:cNvSpPr>
          <p:nvPr>
            <p:ph idx="1"/>
          </p:nvPr>
        </p:nvSpPr>
        <p:spPr>
          <a:xfrm>
            <a:off x="838200" y="1825624"/>
            <a:ext cx="10515600" cy="4530725"/>
          </a:xfrm>
        </p:spPr>
        <p:txBody>
          <a:bodyPr>
            <a:normAutofit/>
          </a:bodyPr>
          <a:lstStyle/>
          <a:p>
            <a:pPr algn="just"/>
            <a:r>
              <a:rPr lang="en-US" b="1" dirty="0">
                <a:latin typeface="+mj-lt"/>
              </a:rPr>
              <a:t>Instruction set architecture (ISA): </a:t>
            </a:r>
            <a:r>
              <a:rPr lang="en-US" dirty="0">
                <a:latin typeface="+mj-lt"/>
              </a:rPr>
              <a:t>It is the </a:t>
            </a:r>
            <a:r>
              <a:rPr lang="en-SG" dirty="0">
                <a:latin typeface="+mj-lt"/>
              </a:rPr>
              <a:t>definition of the instructions that the processor can execute and certain structural constraints (such as word size) that realizations must share. </a:t>
            </a:r>
          </a:p>
          <a:p>
            <a:pPr algn="just"/>
            <a:r>
              <a:rPr lang="en-SG" b="1" dirty="0">
                <a:latin typeface="+mj-lt"/>
              </a:rPr>
              <a:t>Processor, Realization, Chip: </a:t>
            </a:r>
            <a:r>
              <a:rPr lang="en-SG" dirty="0">
                <a:latin typeface="+mj-lt"/>
              </a:rPr>
              <a:t>Piece of silicon sold by a vendor which is the realization of the ISA.</a:t>
            </a:r>
            <a:r>
              <a:rPr lang="en-SG" dirty="0"/>
              <a:t> </a:t>
            </a:r>
          </a:p>
          <a:p>
            <a:pPr algn="just"/>
            <a:r>
              <a:rPr lang="en-SG" dirty="0">
                <a:latin typeface="+mj-lt"/>
              </a:rPr>
              <a:t>A ISA may appear in many different chips, often made by different manufacturers, and often having widely varying performance profiles.</a:t>
            </a:r>
            <a:endParaRPr lang="en-US" dirty="0">
              <a:latin typeface="+mj-lt"/>
            </a:endParaRPr>
          </a:p>
          <a:p>
            <a:r>
              <a:rPr lang="en-US" b="1" dirty="0">
                <a:latin typeface="+mj-lt"/>
              </a:rPr>
              <a:t>Advantages?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E7F9168-C2A1-2D5C-4381-B986AE4FF450}"/>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1051024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7D311-63C9-51F6-2C1E-E7A5604FB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8015B-7B88-D52D-1581-81719B15863E}"/>
              </a:ext>
            </a:extLst>
          </p:cNvPr>
          <p:cNvSpPr>
            <a:spLocks noGrp="1"/>
          </p:cNvSpPr>
          <p:nvPr>
            <p:ph type="title"/>
          </p:nvPr>
        </p:nvSpPr>
        <p:spPr/>
        <p:txBody>
          <a:bodyPr>
            <a:normAutofit/>
          </a:bodyPr>
          <a:lstStyle/>
          <a:p>
            <a:r>
              <a:rPr lang="en-US" sz="4000" dirty="0">
                <a:latin typeface="+mn-lt"/>
              </a:rPr>
              <a:t>Instruction set architecture and realization</a:t>
            </a:r>
          </a:p>
        </p:txBody>
      </p:sp>
      <p:sp>
        <p:nvSpPr>
          <p:cNvPr id="3" name="Content Placeholder 2">
            <a:extLst>
              <a:ext uri="{FF2B5EF4-FFF2-40B4-BE49-F238E27FC236}">
                <a16:creationId xmlns:a16="http://schemas.microsoft.com/office/drawing/2014/main" id="{95697F0F-994B-09D8-EE54-EB9DEC668111}"/>
              </a:ext>
            </a:extLst>
          </p:cNvPr>
          <p:cNvSpPr>
            <a:spLocks noGrp="1"/>
          </p:cNvSpPr>
          <p:nvPr>
            <p:ph idx="1"/>
          </p:nvPr>
        </p:nvSpPr>
        <p:spPr>
          <a:xfrm>
            <a:off x="838200" y="1825624"/>
            <a:ext cx="10515600" cy="4530725"/>
          </a:xfrm>
        </p:spPr>
        <p:txBody>
          <a:bodyPr>
            <a:normAutofit/>
          </a:bodyPr>
          <a:lstStyle/>
          <a:p>
            <a:pPr algn="just"/>
            <a:r>
              <a:rPr lang="en-US" b="1" dirty="0">
                <a:latin typeface="+mj-lt"/>
              </a:rPr>
              <a:t>Instruction set architecture (ISA): </a:t>
            </a:r>
            <a:r>
              <a:rPr lang="en-US" dirty="0">
                <a:latin typeface="+mj-lt"/>
              </a:rPr>
              <a:t>It is the </a:t>
            </a:r>
            <a:r>
              <a:rPr lang="en-SG" dirty="0">
                <a:latin typeface="+mj-lt"/>
              </a:rPr>
              <a:t>definition of the instructions that the processor can execute and certain structural constraints (such as word size) that realizations must share. </a:t>
            </a:r>
          </a:p>
          <a:p>
            <a:pPr algn="just"/>
            <a:r>
              <a:rPr lang="en-SG" b="1" dirty="0">
                <a:latin typeface="+mj-lt"/>
              </a:rPr>
              <a:t>Processor, Realization, Chip: </a:t>
            </a:r>
            <a:r>
              <a:rPr lang="en-SG" dirty="0">
                <a:latin typeface="+mj-lt"/>
              </a:rPr>
              <a:t>Piece of silicon sold by a vendor which is the realization of the ISA.</a:t>
            </a:r>
            <a:r>
              <a:rPr lang="en-SG" dirty="0"/>
              <a:t> </a:t>
            </a:r>
          </a:p>
          <a:p>
            <a:pPr algn="just"/>
            <a:r>
              <a:rPr lang="en-SG" dirty="0">
                <a:latin typeface="+mj-lt"/>
              </a:rPr>
              <a:t>A ISA may appear in many different chips, often made by different manufacturers, and often having widely varying performance profiles.</a:t>
            </a:r>
            <a:endParaRPr lang="en-US" dirty="0">
              <a:latin typeface="+mj-lt"/>
            </a:endParaRPr>
          </a:p>
          <a:p>
            <a:r>
              <a:rPr lang="en-US" b="1" dirty="0">
                <a:latin typeface="+mj-lt"/>
              </a:rPr>
              <a:t>Advantages? </a:t>
            </a:r>
            <a:r>
              <a:rPr lang="en-SG" dirty="0">
                <a:latin typeface="+mj-lt"/>
              </a:rPr>
              <a:t>Sharing an ISA in a family of processors is that software tools, which are costly to develop, may be shared, and (sometimes) the same programs may run correctly on multiple realizations. </a:t>
            </a:r>
            <a:endParaRPr lang="en-US" b="1" dirty="0">
              <a:latin typeface="+mj-lt"/>
            </a:endParaRPr>
          </a:p>
          <a:p>
            <a:pPr lvl="1"/>
            <a:endParaRPr lang="en-US" dirty="0"/>
          </a:p>
          <a:p>
            <a:pPr lvl="1"/>
            <a:endParaRPr lang="en-US" dirty="0"/>
          </a:p>
        </p:txBody>
      </p:sp>
      <p:sp>
        <p:nvSpPr>
          <p:cNvPr id="4" name="Slide Number Placeholder 3">
            <a:extLst>
              <a:ext uri="{FF2B5EF4-FFF2-40B4-BE49-F238E27FC236}">
                <a16:creationId xmlns:a16="http://schemas.microsoft.com/office/drawing/2014/main" id="{D84A6E7D-B415-C72C-8D36-8D6DE143430B}"/>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1101180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AADF-C4E6-87B6-DCC0-83D9628DF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9EB7-2C75-BE2C-DDE0-11BBE7D2F924}"/>
              </a:ext>
            </a:extLst>
          </p:cNvPr>
          <p:cNvSpPr>
            <a:spLocks noGrp="1"/>
          </p:cNvSpPr>
          <p:nvPr>
            <p:ph type="title"/>
          </p:nvPr>
        </p:nvSpPr>
        <p:spPr/>
        <p:txBody>
          <a:bodyPr>
            <a:normAutofit/>
          </a:bodyPr>
          <a:lstStyle/>
          <a:p>
            <a:r>
              <a:rPr lang="en-US" sz="4000" dirty="0">
                <a:latin typeface="+mn-lt"/>
              </a:rPr>
              <a:t>Other embedded microcontroller architectures</a:t>
            </a:r>
          </a:p>
        </p:txBody>
      </p:sp>
      <p:sp>
        <p:nvSpPr>
          <p:cNvPr id="3" name="Content Placeholder 2">
            <a:extLst>
              <a:ext uri="{FF2B5EF4-FFF2-40B4-BE49-F238E27FC236}">
                <a16:creationId xmlns:a16="http://schemas.microsoft.com/office/drawing/2014/main" id="{1EF31326-1AFA-29E9-6537-FE58CFC2C460}"/>
              </a:ext>
            </a:extLst>
          </p:cNvPr>
          <p:cNvSpPr>
            <a:spLocks noGrp="1"/>
          </p:cNvSpPr>
          <p:nvPr>
            <p:ph idx="1"/>
          </p:nvPr>
        </p:nvSpPr>
        <p:spPr>
          <a:xfrm>
            <a:off x="838200" y="1575594"/>
            <a:ext cx="10515600" cy="4895851"/>
          </a:xfrm>
        </p:spPr>
        <p:txBody>
          <a:bodyPr>
            <a:normAutofit/>
          </a:bodyPr>
          <a:lstStyle/>
          <a:p>
            <a:r>
              <a:rPr lang="en-US" dirty="0">
                <a:latin typeface="+mj-lt"/>
              </a:rPr>
              <a:t>Motorola 6800</a:t>
            </a:r>
          </a:p>
          <a:p>
            <a:r>
              <a:rPr lang="en-US" dirty="0">
                <a:latin typeface="+mj-lt"/>
              </a:rPr>
              <a:t>Intel 8080</a:t>
            </a:r>
          </a:p>
          <a:p>
            <a:r>
              <a:rPr lang="en-US" dirty="0">
                <a:latin typeface="+mj-lt"/>
              </a:rPr>
              <a:t>Intel 8051</a:t>
            </a:r>
          </a:p>
          <a:p>
            <a:r>
              <a:rPr lang="en-US" dirty="0">
                <a:latin typeface="+mj-lt"/>
              </a:rPr>
              <a:t>Atmel AVR</a:t>
            </a:r>
          </a:p>
          <a:p>
            <a:r>
              <a:rPr lang="en-US" dirty="0">
                <a:latin typeface="+mj-lt"/>
              </a:rPr>
              <a:t>ARM</a:t>
            </a:r>
          </a:p>
          <a:p>
            <a:r>
              <a:rPr lang="en-US" dirty="0">
                <a:latin typeface="+mj-lt"/>
              </a:rPr>
              <a:t>Motorola </a:t>
            </a:r>
            <a:r>
              <a:rPr lang="en-US" dirty="0" err="1">
                <a:latin typeface="+mj-lt"/>
              </a:rPr>
              <a:t>Coldfire</a:t>
            </a:r>
            <a:endParaRPr lang="en-US" dirty="0">
              <a:latin typeface="+mj-lt"/>
            </a:endParaRPr>
          </a:p>
          <a:p>
            <a:r>
              <a:rPr lang="en-US" dirty="0">
                <a:latin typeface="+mj-lt"/>
              </a:rPr>
              <a:t>MIPS</a:t>
            </a:r>
          </a:p>
          <a:p>
            <a:r>
              <a:rPr lang="en-US" dirty="0">
                <a:latin typeface="+mj-lt"/>
              </a:rPr>
              <a:t>PowerPC</a:t>
            </a:r>
          </a:p>
          <a:p>
            <a:r>
              <a:rPr lang="en-US" dirty="0">
                <a:latin typeface="+mj-lt"/>
              </a:rPr>
              <a: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42AE3FF0-DD4C-EFEF-5037-DEBE061D7368}"/>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3853262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7A8EC-7CFD-A177-6B25-C153DF022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71CE7-5E1C-465E-9353-46AA48217E89}"/>
              </a:ext>
            </a:extLst>
          </p:cNvPr>
          <p:cNvSpPr>
            <a:spLocks noGrp="1"/>
          </p:cNvSpPr>
          <p:nvPr>
            <p:ph type="title"/>
          </p:nvPr>
        </p:nvSpPr>
        <p:spPr/>
        <p:txBody>
          <a:bodyPr>
            <a:normAutofit/>
          </a:bodyPr>
          <a:lstStyle/>
          <a:p>
            <a:r>
              <a:rPr lang="en-US" sz="4000" dirty="0">
                <a:latin typeface="+mn-lt"/>
              </a:rPr>
              <a:t>Digital Signal Processor</a:t>
            </a:r>
          </a:p>
        </p:txBody>
      </p:sp>
      <p:sp>
        <p:nvSpPr>
          <p:cNvPr id="3" name="Content Placeholder 2">
            <a:extLst>
              <a:ext uri="{FF2B5EF4-FFF2-40B4-BE49-F238E27FC236}">
                <a16:creationId xmlns:a16="http://schemas.microsoft.com/office/drawing/2014/main" id="{43509B6E-291B-1DA2-E33C-045DC6227DE1}"/>
              </a:ext>
            </a:extLst>
          </p:cNvPr>
          <p:cNvSpPr>
            <a:spLocks noGrp="1"/>
          </p:cNvSpPr>
          <p:nvPr>
            <p:ph idx="1"/>
          </p:nvPr>
        </p:nvSpPr>
        <p:spPr>
          <a:xfrm>
            <a:off x="838200" y="1825624"/>
            <a:ext cx="10515600" cy="4530725"/>
          </a:xfrm>
        </p:spPr>
        <p:txBody>
          <a:bodyPr>
            <a:normAutofit/>
          </a:bodyPr>
          <a:lstStyle/>
          <a:p>
            <a:pPr algn="just"/>
            <a:r>
              <a:rPr lang="en-US" dirty="0">
                <a:latin typeface="+mj-lt"/>
              </a:rPr>
              <a:t>Many embedded applications require performing of signal processing. Can you think of some embedded applications?</a:t>
            </a:r>
          </a:p>
          <a:p>
            <a:pPr algn="just"/>
            <a:endParaRPr lang="en-US" b="1" dirty="0">
              <a:latin typeface="+mj-lt"/>
            </a:endParaRPr>
          </a:p>
          <a:p>
            <a:r>
              <a:rPr lang="en-US" dirty="0">
                <a:latin typeface="+mj-lt"/>
              </a:rPr>
              <a:t>Characteristics of application requiring signal processing:</a:t>
            </a:r>
          </a:p>
          <a:p>
            <a:pPr lvl="1"/>
            <a:r>
              <a:rPr lang="en-US" dirty="0">
                <a:latin typeface="+mj-lt"/>
              </a:rPr>
              <a:t>Deal with large amounts of information</a:t>
            </a:r>
          </a:p>
          <a:p>
            <a:pPr lvl="1"/>
            <a:r>
              <a:rPr lang="en-US" dirty="0">
                <a:latin typeface="+mj-lt"/>
              </a:rPr>
              <a:t>Sample in time, space or both</a:t>
            </a:r>
          </a:p>
          <a:p>
            <a:pPr lvl="1"/>
            <a:r>
              <a:rPr lang="en-US" dirty="0">
                <a:latin typeface="+mj-lt"/>
              </a:rPr>
              <a:t>Sophisticated mathematical operations like filtering, frequency analysis</a:t>
            </a:r>
          </a:p>
          <a:p>
            <a:pPr lvl="1"/>
            <a:endParaRPr lang="en-US" dirty="0">
              <a:latin typeface="+mj-lt"/>
            </a:endParaRPr>
          </a:p>
          <a:p>
            <a:r>
              <a:rPr lang="en-US" dirty="0">
                <a:latin typeface="+mj-lt"/>
              </a:rPr>
              <a:t>Digital signal processor are class of processors optimized for such mathematically intensive tasks</a:t>
            </a:r>
          </a:p>
          <a:p>
            <a:pPr lvl="1"/>
            <a:endParaRPr lang="en-US" dirty="0"/>
          </a:p>
        </p:txBody>
      </p:sp>
      <p:sp>
        <p:nvSpPr>
          <p:cNvPr id="4" name="Slide Number Placeholder 3">
            <a:extLst>
              <a:ext uri="{FF2B5EF4-FFF2-40B4-BE49-F238E27FC236}">
                <a16:creationId xmlns:a16="http://schemas.microsoft.com/office/drawing/2014/main" id="{4D9FA553-2072-D74F-FC30-DD0D403F2BB4}"/>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118725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38</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DDE5F-E4AC-9003-DD78-19F1A7E38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4F8ED-13F7-D821-50FE-ECD6BECE81F9}"/>
              </a:ext>
            </a:extLst>
          </p:cNvPr>
          <p:cNvSpPr>
            <a:spLocks noGrp="1"/>
          </p:cNvSpPr>
          <p:nvPr>
            <p:ph type="title"/>
          </p:nvPr>
        </p:nvSpPr>
        <p:spPr>
          <a:xfrm>
            <a:off x="698500" y="255058"/>
            <a:ext cx="10515600" cy="1325563"/>
          </a:xfrm>
        </p:spPr>
        <p:txBody>
          <a:bodyPr>
            <a:normAutofit/>
          </a:bodyPr>
          <a:lstStyle/>
          <a:p>
            <a:r>
              <a:rPr lang="en-US" sz="4000" dirty="0">
                <a:latin typeface="+mn-lt"/>
              </a:rPr>
              <a:t>Random access memory (SRAM and DRAM)</a:t>
            </a:r>
          </a:p>
        </p:txBody>
      </p:sp>
      <p:sp>
        <p:nvSpPr>
          <p:cNvPr id="3" name="Content Placeholder 2">
            <a:extLst>
              <a:ext uri="{FF2B5EF4-FFF2-40B4-BE49-F238E27FC236}">
                <a16:creationId xmlns:a16="http://schemas.microsoft.com/office/drawing/2014/main" id="{6F6524C7-584E-EE41-EFE6-19E8592B75A1}"/>
              </a:ext>
            </a:extLst>
          </p:cNvPr>
          <p:cNvSpPr>
            <a:spLocks noGrp="1"/>
          </p:cNvSpPr>
          <p:nvPr>
            <p:ph idx="1"/>
          </p:nvPr>
        </p:nvSpPr>
        <p:spPr>
          <a:xfrm>
            <a:off x="698500" y="1419225"/>
            <a:ext cx="10795000" cy="5183717"/>
          </a:xfrm>
        </p:spPr>
        <p:txBody>
          <a:bodyPr>
            <a:normAutofit/>
          </a:bodyPr>
          <a:lstStyle/>
          <a:p>
            <a:r>
              <a:rPr lang="en-SG" dirty="0">
                <a:latin typeface="+mj-lt"/>
              </a:rPr>
              <a:t>Provides fast, temporary storage where individual bytes or words can be read or written quickly</a:t>
            </a:r>
          </a:p>
          <a:p>
            <a:r>
              <a:rPr lang="en-SG" dirty="0"/>
              <a:t>SRAM (Static RAM):</a:t>
            </a:r>
          </a:p>
          <a:p>
            <a:pPr lvl="1"/>
            <a:r>
              <a:rPr lang="en-SG" dirty="0">
                <a:latin typeface="+mj-lt"/>
              </a:rPr>
              <a:t>Faster and more reliable</a:t>
            </a:r>
          </a:p>
          <a:p>
            <a:pPr lvl="1"/>
            <a:r>
              <a:rPr lang="en-SG" dirty="0">
                <a:latin typeface="+mj-lt"/>
              </a:rPr>
              <a:t>Uses more silicon area per bit</a:t>
            </a:r>
          </a:p>
          <a:p>
            <a:pPr lvl="1"/>
            <a:r>
              <a:rPr lang="en-SG" dirty="0">
                <a:latin typeface="+mj-lt"/>
              </a:rPr>
              <a:t>Data remains as long as power is maintained</a:t>
            </a:r>
          </a:p>
          <a:p>
            <a:r>
              <a:rPr lang="en-SG" dirty="0"/>
              <a:t>DRAM (Dynamic RAM):</a:t>
            </a:r>
          </a:p>
          <a:p>
            <a:pPr lvl="1"/>
            <a:r>
              <a:rPr lang="en-SG" dirty="0">
                <a:latin typeface="+mj-lt"/>
              </a:rPr>
              <a:t>Uses less area per bit (higher density)</a:t>
            </a:r>
          </a:p>
          <a:p>
            <a:pPr lvl="1"/>
            <a:r>
              <a:rPr lang="en-SG" dirty="0">
                <a:latin typeface="+mj-lt"/>
              </a:rPr>
              <a:t>Requires periodic refresh cycles to maintain data</a:t>
            </a:r>
          </a:p>
          <a:p>
            <a:pPr lvl="1"/>
            <a:r>
              <a:rPr lang="en-SG" dirty="0">
                <a:latin typeface="+mj-lt"/>
              </a:rPr>
              <a:t>Refresh cycles can introduce access time variability and potential stalling</a:t>
            </a:r>
          </a:p>
          <a:p>
            <a:r>
              <a:rPr lang="en-SG" b="1" dirty="0">
                <a:latin typeface="+mj-lt"/>
              </a:rPr>
              <a:t>Important: </a:t>
            </a:r>
            <a:r>
              <a:rPr lang="en-SG" dirty="0">
                <a:latin typeface="+mj-lt"/>
              </a:rPr>
              <a:t>Program execution time may vary based on whether memory accesses hit SRAM or DRAM</a:t>
            </a:r>
          </a:p>
          <a:p>
            <a:endParaRPr lang="en-SG" dirty="0">
              <a:latin typeface="+mj-lt"/>
            </a:endParaRPr>
          </a:p>
          <a:p>
            <a:pPr lvl="2"/>
            <a:endParaRPr lang="en-SG" dirty="0">
              <a:latin typeface="+mj-lt"/>
            </a:endParaRPr>
          </a:p>
          <a:p>
            <a:pPr marL="914400" lvl="2" indent="0">
              <a:buNone/>
            </a:pPr>
            <a:endParaRPr lang="en-US" dirty="0">
              <a:latin typeface="+mj-lt"/>
            </a:endParaRPr>
          </a:p>
        </p:txBody>
      </p:sp>
      <p:sp>
        <p:nvSpPr>
          <p:cNvPr id="4" name="Slide Number Placeholder 3">
            <a:extLst>
              <a:ext uri="{FF2B5EF4-FFF2-40B4-BE49-F238E27FC236}">
                <a16:creationId xmlns:a16="http://schemas.microsoft.com/office/drawing/2014/main" id="{3F7EC794-BB73-6FFC-E2ED-67D9C496B700}"/>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123773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C4157-9A21-9A7D-6D83-C1C5C99F3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25D81-0302-326E-8980-C7E679F9F5B5}"/>
              </a:ext>
            </a:extLst>
          </p:cNvPr>
          <p:cNvSpPr>
            <a:spLocks noGrp="1"/>
          </p:cNvSpPr>
          <p:nvPr>
            <p:ph type="title"/>
          </p:nvPr>
        </p:nvSpPr>
        <p:spPr>
          <a:xfrm>
            <a:off x="689780" y="427559"/>
            <a:ext cx="10515600" cy="1325563"/>
          </a:xfrm>
        </p:spPr>
        <p:txBody>
          <a:bodyPr>
            <a:normAutofit/>
          </a:bodyPr>
          <a:lstStyle/>
          <a:p>
            <a:r>
              <a:rPr lang="en-US" dirty="0">
                <a:latin typeface="+mn-lt"/>
              </a:rPr>
              <a:t>Combining antenna gains?</a:t>
            </a:r>
          </a:p>
        </p:txBody>
      </p:sp>
      <p:sp>
        <p:nvSpPr>
          <p:cNvPr id="3" name="Content Placeholder 2">
            <a:extLst>
              <a:ext uri="{FF2B5EF4-FFF2-40B4-BE49-F238E27FC236}">
                <a16:creationId xmlns:a16="http://schemas.microsoft.com/office/drawing/2014/main" id="{E5A4E48F-EF12-0D25-E42F-995C13C7824B}"/>
              </a:ext>
            </a:extLst>
          </p:cNvPr>
          <p:cNvSpPr>
            <a:spLocks noGrp="1"/>
          </p:cNvSpPr>
          <p:nvPr>
            <p:ph idx="1"/>
          </p:nvPr>
        </p:nvSpPr>
        <p:spPr>
          <a:xfrm>
            <a:off x="689780" y="1737768"/>
            <a:ext cx="10812440" cy="4801144"/>
          </a:xfrm>
        </p:spPr>
        <p:txBody>
          <a:bodyPr>
            <a:normAutofit/>
          </a:bodyPr>
          <a:lstStyle/>
          <a:p>
            <a:pPr marL="0" indent="0">
              <a:buNone/>
            </a:pPr>
            <a:r>
              <a:rPr lang="en-US" b="1" dirty="0">
                <a:latin typeface="+mj-lt"/>
              </a:rPr>
              <a:t>Question: </a:t>
            </a:r>
            <a:r>
              <a:rPr lang="en-US" dirty="0">
                <a:latin typeface="+mj-lt"/>
              </a:rPr>
              <a:t>You have two antennas each with an antenna gain of 5 </a:t>
            </a:r>
            <a:r>
              <a:rPr lang="en-US" dirty="0" err="1">
                <a:latin typeface="+mj-lt"/>
              </a:rPr>
              <a:t>dBi</a:t>
            </a:r>
            <a:r>
              <a:rPr lang="en-US" dirty="0">
                <a:latin typeface="+mj-lt"/>
              </a:rPr>
              <a:t>. What is the effective gain when they are used together in an array?</a:t>
            </a: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4D0F1869-EDBE-E510-6CEA-A5BF01DE0BA1}"/>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29F74DC5-F777-9D49-D252-7D94275F1191}"/>
              </a:ext>
            </a:extLst>
          </p:cNvPr>
          <p:cNvSpPr>
            <a:spLocks noGrp="1"/>
          </p:cNvSpPr>
          <p:nvPr>
            <p:ph type="sldNum" sz="quarter" idx="12"/>
          </p:nvPr>
        </p:nvSpPr>
        <p:spPr/>
        <p:txBody>
          <a:bodyPr/>
          <a:lstStyle/>
          <a:p>
            <a:fld id="{687B7451-1438-CB4A-8106-82A64F1C7D7B}" type="slidenum">
              <a:rPr lang="sv-SE" smtClean="0"/>
              <a:pPr/>
              <a:t>4</a:t>
            </a:fld>
            <a:endParaRPr lang="sv-SE" dirty="0"/>
          </a:p>
        </p:txBody>
      </p:sp>
      <p:sp>
        <p:nvSpPr>
          <p:cNvPr id="6" name="AutoShape 2" descr="{\displaystyle \mathrm {SNR} ={\frac {P_{\mathrm {signal} }}{P_{\mathrm {noise} }}},}">
            <a:extLst>
              <a:ext uri="{FF2B5EF4-FFF2-40B4-BE49-F238E27FC236}">
                <a16:creationId xmlns:a16="http://schemas.microsoft.com/office/drawing/2014/main" id="{9C5AD943-D61A-62BC-5B79-AD622C70B2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041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9FD8-DA34-0CA4-BCA8-09A8DF907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88CD0-BB5C-2AFF-8C06-7901DC8CD9A6}"/>
              </a:ext>
            </a:extLst>
          </p:cNvPr>
          <p:cNvSpPr>
            <a:spLocks noGrp="1"/>
          </p:cNvSpPr>
          <p:nvPr>
            <p:ph type="title"/>
          </p:nvPr>
        </p:nvSpPr>
        <p:spPr>
          <a:xfrm>
            <a:off x="838200" y="212195"/>
            <a:ext cx="10515600" cy="1325563"/>
          </a:xfrm>
        </p:spPr>
        <p:txBody>
          <a:bodyPr>
            <a:normAutofit/>
          </a:bodyPr>
          <a:lstStyle/>
          <a:p>
            <a:r>
              <a:rPr lang="en-US" sz="4000" dirty="0">
                <a:latin typeface="+mn-lt"/>
              </a:rPr>
              <a:t>Non-volatile memory </a:t>
            </a:r>
          </a:p>
        </p:txBody>
      </p:sp>
      <p:sp>
        <p:nvSpPr>
          <p:cNvPr id="3" name="Content Placeholder 2">
            <a:extLst>
              <a:ext uri="{FF2B5EF4-FFF2-40B4-BE49-F238E27FC236}">
                <a16:creationId xmlns:a16="http://schemas.microsoft.com/office/drawing/2014/main" id="{C44AF978-457A-FC81-C2E6-98064387ECD1}"/>
              </a:ext>
            </a:extLst>
          </p:cNvPr>
          <p:cNvSpPr>
            <a:spLocks noGrp="1"/>
          </p:cNvSpPr>
          <p:nvPr>
            <p:ph idx="1"/>
          </p:nvPr>
        </p:nvSpPr>
        <p:spPr>
          <a:xfrm>
            <a:off x="838200" y="1551516"/>
            <a:ext cx="10172700" cy="4907341"/>
          </a:xfrm>
        </p:spPr>
        <p:txBody>
          <a:bodyPr>
            <a:normAutofit/>
          </a:bodyPr>
          <a:lstStyle/>
          <a:p>
            <a:r>
              <a:rPr lang="en-SG" dirty="0">
                <a:latin typeface="+mj-lt"/>
              </a:rPr>
              <a:t>Retains data even when power is lost; essential for firmware and persistent user data</a:t>
            </a:r>
          </a:p>
          <a:p>
            <a:endParaRPr lang="en-SG" dirty="0">
              <a:latin typeface="+mj-lt"/>
            </a:endParaRPr>
          </a:p>
          <a:p>
            <a:r>
              <a:rPr lang="en-SG" dirty="0"/>
              <a:t>ROM (Read-Only Memory / Mask ROM)</a:t>
            </a:r>
          </a:p>
          <a:p>
            <a:pPr lvl="1"/>
            <a:r>
              <a:rPr lang="en-SG" dirty="0">
                <a:latin typeface="+mj-lt"/>
              </a:rPr>
              <a:t>Fixed content programmed during manufacturing</a:t>
            </a:r>
          </a:p>
          <a:p>
            <a:pPr lvl="1"/>
            <a:r>
              <a:rPr lang="en-SG" dirty="0">
                <a:latin typeface="+mj-lt"/>
              </a:rPr>
              <a:t>Suitable for mass-produced firmware that does not change</a:t>
            </a:r>
          </a:p>
          <a:p>
            <a:pPr lvl="1"/>
            <a:endParaRPr lang="en-SG" dirty="0"/>
          </a:p>
          <a:p>
            <a:r>
              <a:rPr lang="en-SG" dirty="0"/>
              <a:t>EEPROM (Electrically-Erasable Programmable ROM)</a:t>
            </a:r>
          </a:p>
          <a:p>
            <a:pPr lvl="1"/>
            <a:r>
              <a:rPr lang="en-SG" dirty="0">
                <a:latin typeface="+mj-lt"/>
              </a:rPr>
              <a:t>Can be reprogrammed in the field</a:t>
            </a:r>
          </a:p>
          <a:p>
            <a:pPr lvl="1"/>
            <a:r>
              <a:rPr lang="en-SG" dirty="0">
                <a:latin typeface="+mj-lt"/>
              </a:rPr>
              <a:t>Longer write times and limited write cycles</a:t>
            </a:r>
          </a:p>
          <a:p>
            <a:pPr lvl="2"/>
            <a:endParaRPr lang="en-SG" dirty="0">
              <a:latin typeface="+mj-lt"/>
            </a:endParaRPr>
          </a:p>
          <a:p>
            <a:pPr marL="914400" lvl="2" indent="0">
              <a:buNone/>
            </a:pPr>
            <a:endParaRPr lang="en-US" dirty="0">
              <a:latin typeface="+mj-lt"/>
            </a:endParaRPr>
          </a:p>
        </p:txBody>
      </p:sp>
      <p:sp>
        <p:nvSpPr>
          <p:cNvPr id="4" name="Slide Number Placeholder 3">
            <a:extLst>
              <a:ext uri="{FF2B5EF4-FFF2-40B4-BE49-F238E27FC236}">
                <a16:creationId xmlns:a16="http://schemas.microsoft.com/office/drawing/2014/main" id="{ABF1CDB8-6B03-22C3-E925-D5B09FCB9141}"/>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1058378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594DF-7B25-DBCC-C956-CA5380B32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57767-B0B8-789E-4C21-47E897A3AD2F}"/>
              </a:ext>
            </a:extLst>
          </p:cNvPr>
          <p:cNvSpPr>
            <a:spLocks noGrp="1"/>
          </p:cNvSpPr>
          <p:nvPr>
            <p:ph type="title"/>
          </p:nvPr>
        </p:nvSpPr>
        <p:spPr>
          <a:xfrm>
            <a:off x="838200" y="212195"/>
            <a:ext cx="10515600" cy="1325563"/>
          </a:xfrm>
        </p:spPr>
        <p:txBody>
          <a:bodyPr>
            <a:normAutofit/>
          </a:bodyPr>
          <a:lstStyle/>
          <a:p>
            <a:r>
              <a:rPr lang="en-US" sz="4000" dirty="0">
                <a:latin typeface="+mn-lt"/>
              </a:rPr>
              <a:t>Non-volatile memory </a:t>
            </a:r>
          </a:p>
        </p:txBody>
      </p:sp>
      <p:sp>
        <p:nvSpPr>
          <p:cNvPr id="3" name="Content Placeholder 2">
            <a:extLst>
              <a:ext uri="{FF2B5EF4-FFF2-40B4-BE49-F238E27FC236}">
                <a16:creationId xmlns:a16="http://schemas.microsoft.com/office/drawing/2014/main" id="{BBDC4B93-35FA-77C9-8AA7-28776E77A934}"/>
              </a:ext>
            </a:extLst>
          </p:cNvPr>
          <p:cNvSpPr>
            <a:spLocks noGrp="1"/>
          </p:cNvSpPr>
          <p:nvPr>
            <p:ph idx="1"/>
          </p:nvPr>
        </p:nvSpPr>
        <p:spPr>
          <a:xfrm>
            <a:off x="838200" y="1449009"/>
            <a:ext cx="10172700" cy="4907341"/>
          </a:xfrm>
        </p:spPr>
        <p:txBody>
          <a:bodyPr>
            <a:normAutofit/>
          </a:bodyPr>
          <a:lstStyle/>
          <a:p>
            <a:pPr marL="0" indent="0">
              <a:buNone/>
            </a:pPr>
            <a:r>
              <a:rPr lang="en-SG" dirty="0"/>
              <a:t>Flash Memory:</a:t>
            </a:r>
          </a:p>
          <a:p>
            <a:r>
              <a:rPr lang="en-SG" dirty="0"/>
              <a:t>NOR Flash:</a:t>
            </a:r>
          </a:p>
          <a:p>
            <a:pPr marL="457200" lvl="1" indent="0">
              <a:buNone/>
            </a:pPr>
            <a:r>
              <a:rPr lang="en-SG" dirty="0">
                <a:latin typeface="+mj-lt"/>
              </a:rPr>
              <a:t>• Accessible like RAM but slower for writes/erases</a:t>
            </a:r>
          </a:p>
          <a:p>
            <a:r>
              <a:rPr lang="en-SG" dirty="0"/>
              <a:t>NAND Flash:</a:t>
            </a:r>
          </a:p>
          <a:p>
            <a:pPr lvl="1"/>
            <a:r>
              <a:rPr lang="en-SG" dirty="0">
                <a:latin typeface="+mj-lt"/>
              </a:rPr>
              <a:t>Cheaper, faster erase/write times</a:t>
            </a:r>
          </a:p>
          <a:p>
            <a:pPr lvl="1"/>
            <a:r>
              <a:rPr lang="en-SG" dirty="0">
                <a:latin typeface="+mj-lt"/>
              </a:rPr>
              <a:t>Data is accessed in large blocks (hundreds to thousands of bits</a:t>
            </a:r>
            <a:r>
              <a:rPr lang="en-SG" dirty="0"/>
              <a:t>)</a:t>
            </a:r>
          </a:p>
          <a:p>
            <a:pPr lvl="1"/>
            <a:endParaRPr lang="en-SG" dirty="0"/>
          </a:p>
          <a:p>
            <a:pPr marL="0" indent="0">
              <a:buNone/>
            </a:pPr>
            <a:r>
              <a:rPr lang="en-SG" dirty="0"/>
              <a:t>• Disk Memories:</a:t>
            </a:r>
          </a:p>
          <a:p>
            <a:pPr lvl="1"/>
            <a:r>
              <a:rPr lang="en-SG" dirty="0">
                <a:latin typeface="+mj-lt"/>
              </a:rPr>
              <a:t>Provide very large capacities.</a:t>
            </a:r>
          </a:p>
          <a:p>
            <a:pPr lvl="1"/>
            <a:r>
              <a:rPr lang="en-SG" dirty="0">
                <a:latin typeface="+mj-lt"/>
              </a:rPr>
              <a:t>Involve mechanical parts (e.g., spinning disks), leading to slower and variable access times</a:t>
            </a:r>
          </a:p>
          <a:p>
            <a:pPr lvl="2"/>
            <a:endParaRPr lang="en-SG" dirty="0">
              <a:latin typeface="+mj-lt"/>
            </a:endParaRPr>
          </a:p>
          <a:p>
            <a:pPr marL="914400" lvl="2" indent="0">
              <a:buNone/>
            </a:pPr>
            <a:endParaRPr lang="en-US" dirty="0">
              <a:latin typeface="+mj-lt"/>
            </a:endParaRPr>
          </a:p>
        </p:txBody>
      </p:sp>
      <p:sp>
        <p:nvSpPr>
          <p:cNvPr id="4" name="Slide Number Placeholder 3">
            <a:extLst>
              <a:ext uri="{FF2B5EF4-FFF2-40B4-BE49-F238E27FC236}">
                <a16:creationId xmlns:a16="http://schemas.microsoft.com/office/drawing/2014/main" id="{723B19BC-C04C-240F-49F0-5EFFE121A792}"/>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155004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E143-07D9-A8C1-32B9-0DB9B977E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BF0B-21F8-7B6A-A3A5-81FAC9FE5B8D}"/>
              </a:ext>
            </a:extLst>
          </p:cNvPr>
          <p:cNvSpPr>
            <a:spLocks noGrp="1"/>
          </p:cNvSpPr>
          <p:nvPr>
            <p:ph type="title"/>
          </p:nvPr>
        </p:nvSpPr>
        <p:spPr/>
        <p:txBody>
          <a:bodyPr>
            <a:normAutofit/>
          </a:bodyPr>
          <a:lstStyle/>
          <a:p>
            <a:r>
              <a:rPr lang="en-US" sz="4000" dirty="0">
                <a:latin typeface="+mn-lt"/>
              </a:rPr>
              <a:t>Example of non-volatile memory: Flash</a:t>
            </a:r>
          </a:p>
        </p:txBody>
      </p:sp>
      <p:sp>
        <p:nvSpPr>
          <p:cNvPr id="3" name="Content Placeholder 2">
            <a:extLst>
              <a:ext uri="{FF2B5EF4-FFF2-40B4-BE49-F238E27FC236}">
                <a16:creationId xmlns:a16="http://schemas.microsoft.com/office/drawing/2014/main" id="{E6B6DD32-C097-1C1E-72DE-8FDC683E39F2}"/>
              </a:ext>
            </a:extLst>
          </p:cNvPr>
          <p:cNvSpPr>
            <a:spLocks noGrp="1"/>
          </p:cNvSpPr>
          <p:nvPr>
            <p:ph idx="1"/>
          </p:nvPr>
        </p:nvSpPr>
        <p:spPr>
          <a:xfrm>
            <a:off x="838200" y="1690688"/>
            <a:ext cx="10515600" cy="4351338"/>
          </a:xfrm>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9DB4EF39-7474-050D-8C4A-23E2CB57B132}"/>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1036813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097A-D7F6-289C-C867-A873C34E1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C791-79EC-A4D6-09C2-E409F373F268}"/>
              </a:ext>
            </a:extLst>
          </p:cNvPr>
          <p:cNvSpPr>
            <a:spLocks noGrp="1"/>
          </p:cNvSpPr>
          <p:nvPr>
            <p:ph type="title"/>
          </p:nvPr>
        </p:nvSpPr>
        <p:spPr/>
        <p:txBody>
          <a:bodyPr>
            <a:normAutofit/>
          </a:bodyPr>
          <a:lstStyle/>
          <a:p>
            <a:r>
              <a:rPr lang="en-US" sz="4000" dirty="0">
                <a:latin typeface="+mn-lt"/>
              </a:rPr>
              <a:t>SRAM (RAM) versus Flash (ROM)</a:t>
            </a:r>
          </a:p>
        </p:txBody>
      </p:sp>
      <p:sp>
        <p:nvSpPr>
          <p:cNvPr id="3" name="Content Placeholder 2">
            <a:extLst>
              <a:ext uri="{FF2B5EF4-FFF2-40B4-BE49-F238E27FC236}">
                <a16:creationId xmlns:a16="http://schemas.microsoft.com/office/drawing/2014/main" id="{492C1FB9-5362-651F-AD08-F150E4F66E42}"/>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D43273D0-F787-9511-8606-3127FADA8D73}"/>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351037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B888-1ECA-B9AE-466E-8D53BAA20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ED2D9-E08F-273D-2A55-CA5541D21D6C}"/>
              </a:ext>
            </a:extLst>
          </p:cNvPr>
          <p:cNvSpPr>
            <a:spLocks noGrp="1"/>
          </p:cNvSpPr>
          <p:nvPr>
            <p:ph type="title"/>
          </p:nvPr>
        </p:nvSpPr>
        <p:spPr>
          <a:xfrm>
            <a:off x="838200" y="212195"/>
            <a:ext cx="10515600" cy="1325563"/>
          </a:xfrm>
        </p:spPr>
        <p:txBody>
          <a:bodyPr>
            <a:normAutofit/>
          </a:bodyPr>
          <a:lstStyle/>
          <a:p>
            <a:r>
              <a:rPr lang="en-US" sz="4000" dirty="0">
                <a:latin typeface="+mn-lt"/>
              </a:rPr>
              <a:t>Memory Map</a:t>
            </a:r>
          </a:p>
        </p:txBody>
      </p:sp>
      <p:sp>
        <p:nvSpPr>
          <p:cNvPr id="3" name="Content Placeholder 2">
            <a:extLst>
              <a:ext uri="{FF2B5EF4-FFF2-40B4-BE49-F238E27FC236}">
                <a16:creationId xmlns:a16="http://schemas.microsoft.com/office/drawing/2014/main" id="{572EEB76-74F7-D91B-63FE-DE7FD690E834}"/>
              </a:ext>
            </a:extLst>
          </p:cNvPr>
          <p:cNvSpPr>
            <a:spLocks noGrp="1"/>
          </p:cNvSpPr>
          <p:nvPr>
            <p:ph idx="1"/>
          </p:nvPr>
        </p:nvSpPr>
        <p:spPr>
          <a:xfrm>
            <a:off x="838200" y="1537758"/>
            <a:ext cx="10306957" cy="4529213"/>
          </a:xfrm>
        </p:spPr>
        <p:txBody>
          <a:bodyPr>
            <a:normAutofit/>
          </a:bodyPr>
          <a:lstStyle/>
          <a:p>
            <a:r>
              <a:rPr lang="en-SG" dirty="0">
                <a:latin typeface="+mj-lt"/>
              </a:rPr>
              <a:t>A memory map defines how processor addresses correspond to physical memory and  the peripherals</a:t>
            </a:r>
          </a:p>
          <a:p>
            <a:r>
              <a:rPr lang="en-SG" dirty="0">
                <a:latin typeface="+mj-lt"/>
              </a:rPr>
              <a:t>The size of memory map is constrained by the processors address width. A 32 bit processor? How many locations?</a:t>
            </a:r>
          </a:p>
          <a:p>
            <a:endParaRPr lang="en-SG" dirty="0">
              <a:latin typeface="+mj-lt"/>
            </a:endParaRPr>
          </a:p>
          <a:p>
            <a:pPr marL="914400" lvl="2" indent="0">
              <a:buNone/>
            </a:pPr>
            <a:endParaRPr lang="en-US" dirty="0">
              <a:latin typeface="+mj-lt"/>
            </a:endParaRPr>
          </a:p>
        </p:txBody>
      </p:sp>
      <p:sp>
        <p:nvSpPr>
          <p:cNvPr id="4" name="Slide Number Placeholder 3">
            <a:extLst>
              <a:ext uri="{FF2B5EF4-FFF2-40B4-BE49-F238E27FC236}">
                <a16:creationId xmlns:a16="http://schemas.microsoft.com/office/drawing/2014/main" id="{5F9B47C0-66A4-E3DC-7E52-EC7C610D3379}"/>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1842863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43836-A9E2-3F1C-58D3-461811CA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5C629-E366-E842-2193-C6CEE7A9C6C1}"/>
              </a:ext>
            </a:extLst>
          </p:cNvPr>
          <p:cNvSpPr>
            <a:spLocks noGrp="1"/>
          </p:cNvSpPr>
          <p:nvPr>
            <p:ph type="title"/>
          </p:nvPr>
        </p:nvSpPr>
        <p:spPr>
          <a:xfrm>
            <a:off x="838200" y="212195"/>
            <a:ext cx="10515600" cy="1325563"/>
          </a:xfrm>
        </p:spPr>
        <p:txBody>
          <a:bodyPr>
            <a:normAutofit/>
          </a:bodyPr>
          <a:lstStyle/>
          <a:p>
            <a:r>
              <a:rPr lang="en-US" sz="4000" dirty="0">
                <a:latin typeface="+mn-lt"/>
              </a:rPr>
              <a:t>Memory Map</a:t>
            </a:r>
          </a:p>
        </p:txBody>
      </p:sp>
      <p:sp>
        <p:nvSpPr>
          <p:cNvPr id="3" name="Content Placeholder 2">
            <a:extLst>
              <a:ext uri="{FF2B5EF4-FFF2-40B4-BE49-F238E27FC236}">
                <a16:creationId xmlns:a16="http://schemas.microsoft.com/office/drawing/2014/main" id="{4A92471C-6E1E-8A9A-1C68-C7207D803A50}"/>
              </a:ext>
            </a:extLst>
          </p:cNvPr>
          <p:cNvSpPr>
            <a:spLocks noGrp="1"/>
          </p:cNvSpPr>
          <p:nvPr>
            <p:ph idx="1"/>
          </p:nvPr>
        </p:nvSpPr>
        <p:spPr>
          <a:xfrm>
            <a:off x="838200" y="1537757"/>
            <a:ext cx="11078029" cy="5108047"/>
          </a:xfrm>
        </p:spPr>
        <p:txBody>
          <a:bodyPr>
            <a:normAutofit/>
          </a:bodyPr>
          <a:lstStyle/>
          <a:p>
            <a:r>
              <a:rPr lang="en-SG" dirty="0">
                <a:latin typeface="+mj-lt"/>
              </a:rPr>
              <a:t>A memory map defines how processor addresses correspond to physical memory and  the peripherals</a:t>
            </a:r>
          </a:p>
          <a:p>
            <a:r>
              <a:rPr lang="en-SG" dirty="0">
                <a:latin typeface="+mj-lt"/>
              </a:rPr>
              <a:t>The size of memory map is constrained by the processors address width. A 32 bit processor? How many locations?</a:t>
            </a:r>
          </a:p>
          <a:p>
            <a:pPr lvl="1"/>
            <a:r>
              <a:rPr lang="en-SG" dirty="0">
                <a:latin typeface="+mj-lt"/>
              </a:rPr>
              <a:t>2</a:t>
            </a:r>
            <a:r>
              <a:rPr lang="en-SG" baseline="30000" dirty="0">
                <a:latin typeface="+mj-lt"/>
              </a:rPr>
              <a:t>32 </a:t>
            </a:r>
            <a:r>
              <a:rPr lang="en-SG" dirty="0">
                <a:latin typeface="+mj-lt"/>
              </a:rPr>
              <a:t>locations or 4 Gigabytes of memory is accessible </a:t>
            </a:r>
          </a:p>
          <a:p>
            <a:pPr lvl="1"/>
            <a:endParaRPr lang="en-SG" baseline="30000" dirty="0">
              <a:latin typeface="+mj-lt"/>
            </a:endParaRPr>
          </a:p>
          <a:p>
            <a:r>
              <a:rPr lang="en-SG" dirty="0">
                <a:latin typeface="+mj-lt"/>
              </a:rPr>
              <a:t>Example (ARM Cortex-M3) </a:t>
            </a:r>
          </a:p>
          <a:p>
            <a:pPr lvl="1"/>
            <a:r>
              <a:rPr lang="en-SG" b="1" dirty="0">
                <a:latin typeface="+mj-lt"/>
              </a:rPr>
              <a:t>Separation of Address Spaces: </a:t>
            </a:r>
            <a:r>
              <a:rPr lang="en-SG" dirty="0">
                <a:latin typeface="+mj-lt"/>
              </a:rPr>
              <a:t>Distinct regions for program memory (flash), data memory (SRAM, DRAM), and peripheral devices.</a:t>
            </a:r>
          </a:p>
          <a:p>
            <a:pPr lvl="1"/>
            <a:r>
              <a:rPr lang="en-SG" dirty="0"/>
              <a:t>Harvard Architecture: </a:t>
            </a:r>
            <a:r>
              <a:rPr lang="en-SG" dirty="0">
                <a:latin typeface="+mj-lt"/>
              </a:rPr>
              <a:t>Separates instructions (program memory) from data (data memory) to allow simultaneous fetches, improving throughput.</a:t>
            </a:r>
          </a:p>
          <a:p>
            <a:endParaRPr lang="en-SG" dirty="0"/>
          </a:p>
          <a:p>
            <a:endParaRPr lang="en-SG" dirty="0">
              <a:latin typeface="+mj-lt"/>
            </a:endParaRPr>
          </a:p>
          <a:p>
            <a:pPr marL="914400" lvl="2" indent="0">
              <a:buNone/>
            </a:pPr>
            <a:endParaRPr lang="en-US" dirty="0">
              <a:latin typeface="+mj-lt"/>
            </a:endParaRPr>
          </a:p>
        </p:txBody>
      </p:sp>
      <p:sp>
        <p:nvSpPr>
          <p:cNvPr id="4" name="Slide Number Placeholder 3">
            <a:extLst>
              <a:ext uri="{FF2B5EF4-FFF2-40B4-BE49-F238E27FC236}">
                <a16:creationId xmlns:a16="http://schemas.microsoft.com/office/drawing/2014/main" id="{A444E1EA-7B75-DC91-DE63-0012D5D8C8A9}"/>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3544817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CBF30-1243-9538-6812-F32970113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E9EC-0A1B-CCD3-9568-BA6C7CE29581}"/>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Memory Map</a:t>
            </a:r>
          </a:p>
        </p:txBody>
      </p:sp>
      <p:pic>
        <p:nvPicPr>
          <p:cNvPr id="8" name="Picture 7" descr="A diagram of a computer program&#10;&#10;AI-generated content may be incorrect.">
            <a:extLst>
              <a:ext uri="{FF2B5EF4-FFF2-40B4-BE49-F238E27FC236}">
                <a16:creationId xmlns:a16="http://schemas.microsoft.com/office/drawing/2014/main" id="{6D9B14E7-E33C-BAE4-1774-BF628D4FCE61}"/>
              </a:ext>
            </a:extLst>
          </p:cNvPr>
          <p:cNvPicPr>
            <a:picLocks noChangeAspect="1"/>
          </p:cNvPicPr>
          <p:nvPr/>
        </p:nvPicPr>
        <p:blipFill>
          <a:blip r:embed="rId2"/>
          <a:stretch>
            <a:fillRect/>
          </a:stretch>
        </p:blipFill>
        <p:spPr>
          <a:xfrm>
            <a:off x="6258216" y="666728"/>
            <a:ext cx="4864552" cy="5465791"/>
          </a:xfrm>
          <a:prstGeom prst="rect">
            <a:avLst/>
          </a:prstGeom>
        </p:spPr>
      </p:pic>
      <p:sp>
        <p:nvSpPr>
          <p:cNvPr id="4" name="Slide Number Placeholder 3">
            <a:extLst>
              <a:ext uri="{FF2B5EF4-FFF2-40B4-BE49-F238E27FC236}">
                <a16:creationId xmlns:a16="http://schemas.microsoft.com/office/drawing/2014/main" id="{7713686E-13B1-1864-8F7F-5E15E591247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0778C724-3839-4D76-A707-B4C23905D055}" type="slidenum">
              <a:rPr lang="en-US" sz="1200" smtClean="0"/>
              <a:pPr>
                <a:spcAft>
                  <a:spcPts val="600"/>
                </a:spcAft>
              </a:pPr>
              <a:t>46</a:t>
            </a:fld>
            <a:endParaRPr lang="en-US" sz="1200"/>
          </a:p>
        </p:txBody>
      </p:sp>
    </p:spTree>
    <p:extLst>
      <p:ext uri="{BB962C8B-B14F-4D97-AF65-F5344CB8AC3E}">
        <p14:creationId xmlns:p14="http://schemas.microsoft.com/office/powerpoint/2010/main" val="3657473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47</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CA9D4-0ADA-799D-DEB7-0D06090F1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92414-5095-20CB-36FF-74B8832416A2}"/>
              </a:ext>
            </a:extLst>
          </p:cNvPr>
          <p:cNvSpPr>
            <a:spLocks noGrp="1"/>
          </p:cNvSpPr>
          <p:nvPr>
            <p:ph type="title"/>
          </p:nvPr>
        </p:nvSpPr>
        <p:spPr>
          <a:xfrm>
            <a:off x="796948" y="211566"/>
            <a:ext cx="10967113" cy="1325563"/>
          </a:xfrm>
        </p:spPr>
        <p:txBody>
          <a:bodyPr>
            <a:noAutofit/>
          </a:bodyPr>
          <a:lstStyle/>
          <a:p>
            <a:r>
              <a:rPr lang="en-US" b="1" dirty="0">
                <a:latin typeface="+mj-lt"/>
              </a:rPr>
              <a:t>Sensors and Actuators bridges the digital world with the physical world</a:t>
            </a:r>
          </a:p>
        </p:txBody>
      </p:sp>
      <p:sp>
        <p:nvSpPr>
          <p:cNvPr id="3" name="Content Placeholder 2">
            <a:extLst>
              <a:ext uri="{FF2B5EF4-FFF2-40B4-BE49-F238E27FC236}">
                <a16:creationId xmlns:a16="http://schemas.microsoft.com/office/drawing/2014/main" id="{B3844AE4-76D5-687E-40B7-205FD2FFE8B2}"/>
              </a:ext>
            </a:extLst>
          </p:cNvPr>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D86C2515-0633-9D36-2358-C2C26044576F}"/>
              </a:ext>
            </a:extLst>
          </p:cNvPr>
          <p:cNvSpPr>
            <a:spLocks noGrp="1"/>
          </p:cNvSpPr>
          <p:nvPr>
            <p:ph type="sldNum" sz="quarter" idx="12"/>
          </p:nvPr>
        </p:nvSpPr>
        <p:spPr/>
        <p:txBody>
          <a:bodyPr/>
          <a:lstStyle/>
          <a:p>
            <a:fld id="{687B7451-1438-CB4A-8106-82A64F1C7D7B}" type="slidenum">
              <a:rPr lang="sv-SE" smtClean="0"/>
              <a:t>48</a:t>
            </a:fld>
            <a:endParaRPr lang="sv-SE" dirty="0"/>
          </a:p>
        </p:txBody>
      </p:sp>
      <p:sp>
        <p:nvSpPr>
          <p:cNvPr id="10" name="Content Placeholder 2">
            <a:extLst>
              <a:ext uri="{FF2B5EF4-FFF2-40B4-BE49-F238E27FC236}">
                <a16:creationId xmlns:a16="http://schemas.microsoft.com/office/drawing/2014/main" id="{775A82B2-47B8-DD21-93A7-17249A138785}"/>
              </a:ext>
            </a:extLst>
          </p:cNvPr>
          <p:cNvSpPr txBox="1">
            <a:spLocks/>
          </p:cNvSpPr>
          <p:nvPr/>
        </p:nvSpPr>
        <p:spPr>
          <a:xfrm>
            <a:off x="796948" y="1690687"/>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What are some examples of sensors?</a:t>
            </a:r>
          </a:p>
          <a:p>
            <a:pPr algn="just"/>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What are examples of actuators?</a:t>
            </a:r>
          </a:p>
        </p:txBody>
      </p:sp>
    </p:spTree>
    <p:extLst>
      <p:ext uri="{BB962C8B-B14F-4D97-AF65-F5344CB8AC3E}">
        <p14:creationId xmlns:p14="http://schemas.microsoft.com/office/powerpoint/2010/main" val="23111151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E63A-2433-BE34-A40E-1CD9ECA07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470E9-30F5-AE54-61ED-289AA6B840AF}"/>
              </a:ext>
            </a:extLst>
          </p:cNvPr>
          <p:cNvSpPr>
            <a:spLocks noGrp="1"/>
          </p:cNvSpPr>
          <p:nvPr>
            <p:ph type="title"/>
          </p:nvPr>
        </p:nvSpPr>
        <p:spPr>
          <a:xfrm>
            <a:off x="796948" y="211566"/>
            <a:ext cx="10967113" cy="1325563"/>
          </a:xfrm>
        </p:spPr>
        <p:txBody>
          <a:bodyPr>
            <a:noAutofit/>
          </a:bodyPr>
          <a:lstStyle/>
          <a:p>
            <a:r>
              <a:rPr lang="en-US" b="1" dirty="0">
                <a:latin typeface="+mj-lt"/>
              </a:rPr>
              <a:t>Sensors and Actuators bridges the digital world with the physical world</a:t>
            </a:r>
          </a:p>
        </p:txBody>
      </p:sp>
      <p:sp>
        <p:nvSpPr>
          <p:cNvPr id="3" name="Content Placeholder 2">
            <a:extLst>
              <a:ext uri="{FF2B5EF4-FFF2-40B4-BE49-F238E27FC236}">
                <a16:creationId xmlns:a16="http://schemas.microsoft.com/office/drawing/2014/main" id="{6EB0C122-4DD7-96DC-6D29-4498FFA54DE6}"/>
              </a:ext>
            </a:extLst>
          </p:cNvPr>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F8CCF3C6-8400-31C6-4B97-2A77FF1C56BC}"/>
              </a:ext>
            </a:extLst>
          </p:cNvPr>
          <p:cNvSpPr>
            <a:spLocks noGrp="1"/>
          </p:cNvSpPr>
          <p:nvPr>
            <p:ph type="sldNum" sz="quarter" idx="12"/>
          </p:nvPr>
        </p:nvSpPr>
        <p:spPr/>
        <p:txBody>
          <a:bodyPr/>
          <a:lstStyle/>
          <a:p>
            <a:fld id="{687B7451-1438-CB4A-8106-82A64F1C7D7B}" type="slidenum">
              <a:rPr lang="sv-SE" smtClean="0"/>
              <a:t>49</a:t>
            </a:fld>
            <a:endParaRPr lang="sv-SE" dirty="0"/>
          </a:p>
        </p:txBody>
      </p:sp>
      <p:sp>
        <p:nvSpPr>
          <p:cNvPr id="10" name="Content Placeholder 2">
            <a:extLst>
              <a:ext uri="{FF2B5EF4-FFF2-40B4-BE49-F238E27FC236}">
                <a16:creationId xmlns:a16="http://schemas.microsoft.com/office/drawing/2014/main" id="{2909DA42-5264-9466-385B-FD0D137C5BD2}"/>
              </a:ext>
            </a:extLst>
          </p:cNvPr>
          <p:cNvSpPr txBox="1">
            <a:spLocks/>
          </p:cNvSpPr>
          <p:nvPr/>
        </p:nvSpPr>
        <p:spPr>
          <a:xfrm>
            <a:off x="796948" y="1690687"/>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What are some examples of sensors?</a:t>
            </a:r>
          </a:p>
          <a:p>
            <a:pPr algn="just"/>
            <a:endParaRPr lang="en-US" dirty="0">
              <a:latin typeface="+mj-lt"/>
            </a:endParaRPr>
          </a:p>
          <a:p>
            <a:pPr lvl="1" algn="just"/>
            <a:r>
              <a:rPr lang="en-SG" dirty="0">
                <a:latin typeface="+mj-lt"/>
              </a:rPr>
              <a:t>Cameras, Accelerometers, Gyroscopes, Strain gauges, Microphones, Magnetometers, Radar, Lidar, Chemical sensors, Pressure sensors,  Switches</a:t>
            </a:r>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What are examples of actuators?</a:t>
            </a:r>
          </a:p>
        </p:txBody>
      </p:sp>
    </p:spTree>
    <p:extLst>
      <p:ext uri="{BB962C8B-B14F-4D97-AF65-F5344CB8AC3E}">
        <p14:creationId xmlns:p14="http://schemas.microsoft.com/office/powerpoint/2010/main" val="86686014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3835-F960-51BA-71FF-F893CD73E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6D827-E7FA-BF37-EC1B-10625C3823C0}"/>
              </a:ext>
            </a:extLst>
          </p:cNvPr>
          <p:cNvSpPr>
            <a:spLocks noGrp="1"/>
          </p:cNvSpPr>
          <p:nvPr>
            <p:ph type="title"/>
          </p:nvPr>
        </p:nvSpPr>
        <p:spPr>
          <a:xfrm>
            <a:off x="689780" y="427559"/>
            <a:ext cx="10515600" cy="1325563"/>
          </a:xfrm>
        </p:spPr>
        <p:txBody>
          <a:bodyPr>
            <a:normAutofit/>
          </a:bodyPr>
          <a:lstStyle/>
          <a:p>
            <a:r>
              <a:rPr lang="en-US" dirty="0">
                <a:latin typeface="+mn-lt"/>
              </a:rPr>
              <a:t>Combining antenna gains?</a:t>
            </a:r>
          </a:p>
        </p:txBody>
      </p:sp>
      <p:sp>
        <p:nvSpPr>
          <p:cNvPr id="3" name="Content Placeholder 2">
            <a:extLst>
              <a:ext uri="{FF2B5EF4-FFF2-40B4-BE49-F238E27FC236}">
                <a16:creationId xmlns:a16="http://schemas.microsoft.com/office/drawing/2014/main" id="{5881757C-BE4F-A24F-B123-5F3480015B9A}"/>
              </a:ext>
            </a:extLst>
          </p:cNvPr>
          <p:cNvSpPr>
            <a:spLocks noGrp="1"/>
          </p:cNvSpPr>
          <p:nvPr>
            <p:ph idx="1"/>
          </p:nvPr>
        </p:nvSpPr>
        <p:spPr>
          <a:xfrm>
            <a:off x="689780" y="1737768"/>
            <a:ext cx="11224716" cy="4801144"/>
          </a:xfrm>
        </p:spPr>
        <p:txBody>
          <a:bodyPr>
            <a:normAutofit/>
          </a:bodyPr>
          <a:lstStyle/>
          <a:p>
            <a:pPr algn="just"/>
            <a:r>
              <a:rPr lang="en-US" b="1" dirty="0">
                <a:latin typeface="+mj-lt"/>
              </a:rPr>
              <a:t>Question: </a:t>
            </a:r>
            <a:r>
              <a:rPr lang="en-SG" dirty="0">
                <a:latin typeface="+mj-lt"/>
              </a:rPr>
              <a:t>Suppose you design a beamforming array using two different antennas: one has an 8 </a:t>
            </a:r>
            <a:r>
              <a:rPr lang="en-SG" dirty="0" err="1">
                <a:latin typeface="+mj-lt"/>
              </a:rPr>
              <a:t>dBi</a:t>
            </a:r>
            <a:r>
              <a:rPr lang="en-SG" dirty="0">
                <a:latin typeface="+mj-lt"/>
              </a:rPr>
              <a:t> gain and the other a 12 </a:t>
            </a:r>
            <a:r>
              <a:rPr lang="en-SG" dirty="0" err="1">
                <a:latin typeface="+mj-lt"/>
              </a:rPr>
              <a:t>dBi</a:t>
            </a:r>
            <a:r>
              <a:rPr lang="en-SG" dirty="0">
                <a:latin typeface="+mj-lt"/>
              </a:rPr>
              <a:t> gain. If both antennas are fed with the same signal and their outputs combine </a:t>
            </a:r>
            <a:r>
              <a:rPr lang="en-SG" b="1" dirty="0">
                <a:latin typeface="+mj-lt"/>
              </a:rPr>
              <a:t>coherently</a:t>
            </a:r>
            <a:r>
              <a:rPr lang="en-SG" dirty="0">
                <a:latin typeface="+mj-lt"/>
              </a:rPr>
              <a:t> (with proper phase alignment), what is the effective array gain?</a:t>
            </a: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F8AEB786-9A12-46D4-063C-668A227B22D7}"/>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E94952BB-6111-D6A3-F319-E0EEECA77A0E}"/>
              </a:ext>
            </a:extLst>
          </p:cNvPr>
          <p:cNvSpPr>
            <a:spLocks noGrp="1"/>
          </p:cNvSpPr>
          <p:nvPr>
            <p:ph type="sldNum" sz="quarter" idx="12"/>
          </p:nvPr>
        </p:nvSpPr>
        <p:spPr/>
        <p:txBody>
          <a:bodyPr/>
          <a:lstStyle/>
          <a:p>
            <a:fld id="{687B7451-1438-CB4A-8106-82A64F1C7D7B}" type="slidenum">
              <a:rPr lang="sv-SE" smtClean="0"/>
              <a:pPr/>
              <a:t>5</a:t>
            </a:fld>
            <a:endParaRPr lang="sv-SE" dirty="0"/>
          </a:p>
        </p:txBody>
      </p:sp>
      <p:sp>
        <p:nvSpPr>
          <p:cNvPr id="6" name="AutoShape 2" descr="{\displaystyle \mathrm {SNR} ={\frac {P_{\mathrm {signal} }}{P_{\mathrm {noise} }}},}">
            <a:extLst>
              <a:ext uri="{FF2B5EF4-FFF2-40B4-BE49-F238E27FC236}">
                <a16:creationId xmlns:a16="http://schemas.microsoft.com/office/drawing/2014/main" id="{B4CA9EFF-C9CF-F0F8-6E30-C0207C2AD0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4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272A-5096-2F2A-3E80-E9B4EA0F0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6C8B3-4811-10E0-ABF8-0278FFA0EE5E}"/>
              </a:ext>
            </a:extLst>
          </p:cNvPr>
          <p:cNvSpPr>
            <a:spLocks noGrp="1"/>
          </p:cNvSpPr>
          <p:nvPr>
            <p:ph type="title"/>
          </p:nvPr>
        </p:nvSpPr>
        <p:spPr>
          <a:xfrm>
            <a:off x="796948" y="211566"/>
            <a:ext cx="10967113" cy="1325563"/>
          </a:xfrm>
        </p:spPr>
        <p:txBody>
          <a:bodyPr>
            <a:noAutofit/>
          </a:bodyPr>
          <a:lstStyle/>
          <a:p>
            <a:r>
              <a:rPr lang="en-US" b="1" dirty="0">
                <a:latin typeface="+mj-lt"/>
              </a:rPr>
              <a:t>Sensors and Actuators bridges the digital world with the physical world</a:t>
            </a:r>
          </a:p>
        </p:txBody>
      </p:sp>
      <p:sp>
        <p:nvSpPr>
          <p:cNvPr id="3" name="Content Placeholder 2">
            <a:extLst>
              <a:ext uri="{FF2B5EF4-FFF2-40B4-BE49-F238E27FC236}">
                <a16:creationId xmlns:a16="http://schemas.microsoft.com/office/drawing/2014/main" id="{759701E5-C072-255C-B0C3-86E30F32CE81}"/>
              </a:ext>
            </a:extLst>
          </p:cNvPr>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a:p>
            <a:pPr lvl="1"/>
            <a:r>
              <a:rPr lang="en-US" dirty="0">
                <a:latin typeface="+mj-lt"/>
              </a:rPr>
              <a:t>Motor controllers, Solenoids, LEDs, lasers, LCD and plasma displays, Loudspeakers,  Switches  and Valves</a:t>
            </a:r>
          </a:p>
        </p:txBody>
      </p:sp>
      <p:sp>
        <p:nvSpPr>
          <p:cNvPr id="8" name="Slide Number Placeholder 7">
            <a:extLst>
              <a:ext uri="{FF2B5EF4-FFF2-40B4-BE49-F238E27FC236}">
                <a16:creationId xmlns:a16="http://schemas.microsoft.com/office/drawing/2014/main" id="{B0965D24-7E33-CC17-61C0-8CDB6C43B01A}"/>
              </a:ext>
            </a:extLst>
          </p:cNvPr>
          <p:cNvSpPr>
            <a:spLocks noGrp="1"/>
          </p:cNvSpPr>
          <p:nvPr>
            <p:ph type="sldNum" sz="quarter" idx="12"/>
          </p:nvPr>
        </p:nvSpPr>
        <p:spPr/>
        <p:txBody>
          <a:bodyPr/>
          <a:lstStyle/>
          <a:p>
            <a:fld id="{687B7451-1438-CB4A-8106-82A64F1C7D7B}" type="slidenum">
              <a:rPr lang="sv-SE" smtClean="0"/>
              <a:t>50</a:t>
            </a:fld>
            <a:endParaRPr lang="sv-SE" dirty="0"/>
          </a:p>
        </p:txBody>
      </p:sp>
      <p:sp>
        <p:nvSpPr>
          <p:cNvPr id="10" name="Content Placeholder 2">
            <a:extLst>
              <a:ext uri="{FF2B5EF4-FFF2-40B4-BE49-F238E27FC236}">
                <a16:creationId xmlns:a16="http://schemas.microsoft.com/office/drawing/2014/main" id="{F311C3DD-B2EA-644F-2F08-148253D490EC}"/>
              </a:ext>
            </a:extLst>
          </p:cNvPr>
          <p:cNvSpPr txBox="1">
            <a:spLocks/>
          </p:cNvSpPr>
          <p:nvPr/>
        </p:nvSpPr>
        <p:spPr>
          <a:xfrm>
            <a:off x="796948" y="1690688"/>
            <a:ext cx="10860315" cy="2865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What are some examples of sensors?</a:t>
            </a:r>
          </a:p>
          <a:p>
            <a:pPr algn="just"/>
            <a:endParaRPr lang="en-US" dirty="0">
              <a:latin typeface="+mj-lt"/>
            </a:endParaRPr>
          </a:p>
          <a:p>
            <a:pPr lvl="1" algn="just"/>
            <a:r>
              <a:rPr lang="en-SG" dirty="0">
                <a:latin typeface="+mj-lt"/>
              </a:rPr>
              <a:t>Cameras, Accelerometers, Gyroscopes, Strain gauges, Microphones, Magnetometers, Radar, Lidar, Chemical sensors, Pressure sensors,  Switches</a:t>
            </a:r>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What are examples of actuators?</a:t>
            </a: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p:txBody>
      </p:sp>
    </p:spTree>
    <p:extLst>
      <p:ext uri="{BB962C8B-B14F-4D97-AF65-F5344CB8AC3E}">
        <p14:creationId xmlns:p14="http://schemas.microsoft.com/office/powerpoint/2010/main" val="110710476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Sensors and actuators are an integral part of most consumer electronic devices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Essential part of almost all consumer electronic devices</a:t>
            </a:r>
          </a:p>
          <a:p>
            <a:r>
              <a:rPr lang="en-US" dirty="0">
                <a:latin typeface="+mj-lt"/>
              </a:rPr>
              <a:t>They are an Interface of electronic devices with the physical world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51</a:t>
            </a:fld>
            <a:endParaRPr lang="sv-SE" dirty="0"/>
          </a:p>
        </p:txBody>
      </p:sp>
      <p:pic>
        <p:nvPicPr>
          <p:cNvPr id="5" name="Picture 4" descr="A picture containing text&#10;&#10;Description automatically generated">
            <a:extLst>
              <a:ext uri="{FF2B5EF4-FFF2-40B4-BE49-F238E27FC236}">
                <a16:creationId xmlns:a16="http://schemas.microsoft.com/office/drawing/2014/main" id="{610631E5-6D1E-C3D3-5097-1B84D1A84A8D}"/>
              </a:ext>
            </a:extLst>
          </p:cNvPr>
          <p:cNvPicPr>
            <a:picLocks noChangeAspect="1"/>
          </p:cNvPicPr>
          <p:nvPr/>
        </p:nvPicPr>
        <p:blipFill>
          <a:blip r:embed="rId3"/>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E2BA6772-BF73-2A5E-58D5-09E743193D55}"/>
              </a:ext>
            </a:extLst>
          </p:cNvPr>
          <p:cNvSpPr txBox="1"/>
          <p:nvPr/>
        </p:nvSpPr>
        <p:spPr>
          <a:xfrm>
            <a:off x="10109727" y="6032077"/>
            <a:ext cx="1244073" cy="276999"/>
          </a:xfrm>
          <a:prstGeom prst="rect">
            <a:avLst/>
          </a:prstGeom>
          <a:noFill/>
        </p:spPr>
        <p:txBody>
          <a:bodyPr wrap="square" rtlCol="0">
            <a:spAutoFit/>
          </a:bodyPr>
          <a:lstStyle/>
          <a:p>
            <a:r>
              <a:rPr lang="en-US" sz="1200" dirty="0">
                <a:latin typeface="+mj-lt"/>
              </a:rPr>
              <a:t>Courtesy: Apple</a:t>
            </a:r>
          </a:p>
        </p:txBody>
      </p:sp>
      <p:pic>
        <p:nvPicPr>
          <p:cNvPr id="9" name="Picture 8" descr="Diagram&#10;&#10;Description automatically generated">
            <a:extLst>
              <a:ext uri="{FF2B5EF4-FFF2-40B4-BE49-F238E27FC236}">
                <a16:creationId xmlns:a16="http://schemas.microsoft.com/office/drawing/2014/main" id="{22AB4216-8F79-6C87-A977-84B9AF69E620}"/>
              </a:ext>
            </a:extLst>
          </p:cNvPr>
          <p:cNvPicPr>
            <a:picLocks noChangeAspect="1"/>
          </p:cNvPicPr>
          <p:nvPr/>
        </p:nvPicPr>
        <p:blipFill>
          <a:blip r:embed="rId4"/>
          <a:stretch>
            <a:fillRect/>
          </a:stretch>
        </p:blipFill>
        <p:spPr>
          <a:xfrm>
            <a:off x="6842078" y="2860077"/>
            <a:ext cx="4511722" cy="3124726"/>
          </a:xfrm>
          <a:prstGeom prst="rect">
            <a:avLst/>
          </a:prstGeom>
        </p:spPr>
      </p:pic>
    </p:spTree>
    <p:extLst>
      <p:ext uri="{BB962C8B-B14F-4D97-AF65-F5344CB8AC3E}">
        <p14:creationId xmlns:p14="http://schemas.microsoft.com/office/powerpoint/2010/main" val="148979553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t>
            </a:r>
            <a:r>
              <a:rPr lang="en-US" b="1" dirty="0">
                <a:latin typeface="+mn-lt"/>
              </a:rPr>
              <a:t>all</a:t>
            </a:r>
            <a:r>
              <a:rPr lang="en-US" b="1" dirty="0">
                <a:latin typeface="+mj-lt"/>
              </a:rPr>
              <a:t>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52</a:t>
            </a:fld>
            <a:endParaRPr lang="sv-SE" dirty="0"/>
          </a:p>
        </p:txBody>
      </p:sp>
      <p:pic>
        <p:nvPicPr>
          <p:cNvPr id="5" name="Picture 4" descr="A sketch of a sports car&#10;&#10;Description automatically generated">
            <a:extLst>
              <a:ext uri="{FF2B5EF4-FFF2-40B4-BE49-F238E27FC236}">
                <a16:creationId xmlns:a16="http://schemas.microsoft.com/office/drawing/2014/main" id="{61F76FBF-AFEF-D28C-6A0A-836BD5BED1F8}"/>
              </a:ext>
            </a:extLst>
          </p:cNvPr>
          <p:cNvPicPr>
            <a:picLocks noChangeAspect="1"/>
          </p:cNvPicPr>
          <p:nvPr/>
        </p:nvPicPr>
        <p:blipFill>
          <a:blip r:embed="rId3"/>
          <a:stretch>
            <a:fillRect/>
          </a:stretch>
        </p:blipFill>
        <p:spPr>
          <a:xfrm>
            <a:off x="8701215" y="1754844"/>
            <a:ext cx="2652585" cy="2652585"/>
          </a:xfrm>
          <a:prstGeom prst="rect">
            <a:avLst/>
          </a:prstGeom>
        </p:spPr>
      </p:pic>
      <p:pic>
        <p:nvPicPr>
          <p:cNvPr id="9" name="Picture 8" descr="A white car with black paint splashes&#10;&#10;Description automatically generated">
            <a:extLst>
              <a:ext uri="{FF2B5EF4-FFF2-40B4-BE49-F238E27FC236}">
                <a16:creationId xmlns:a16="http://schemas.microsoft.com/office/drawing/2014/main" id="{F0B117F1-C796-5954-152B-A27D835B3099}"/>
              </a:ext>
            </a:extLst>
          </p:cNvPr>
          <p:cNvPicPr>
            <a:picLocks noChangeAspect="1"/>
          </p:cNvPicPr>
          <p:nvPr/>
        </p:nvPicPr>
        <p:blipFill>
          <a:blip r:embed="rId4"/>
          <a:stretch>
            <a:fillRect/>
          </a:stretch>
        </p:blipFill>
        <p:spPr>
          <a:xfrm>
            <a:off x="8563505" y="3582583"/>
            <a:ext cx="3183930" cy="3183930"/>
          </a:xfrm>
          <a:prstGeom prst="rect">
            <a:avLst/>
          </a:prstGeom>
        </p:spPr>
      </p:pic>
      <p:sp>
        <p:nvSpPr>
          <p:cNvPr id="10" name="Content Placeholder 2">
            <a:extLst>
              <a:ext uri="{FF2B5EF4-FFF2-40B4-BE49-F238E27FC236}">
                <a16:creationId xmlns:a16="http://schemas.microsoft.com/office/drawing/2014/main" id="{164DD17D-83E3-C001-9662-D8597B5CAEE7}"/>
              </a:ext>
            </a:extLst>
          </p:cNvPr>
          <p:cNvSpPr txBox="1">
            <a:spLocks/>
          </p:cNvSpPr>
          <p:nvPr/>
        </p:nvSpPr>
        <p:spPr>
          <a:xfrm>
            <a:off x="891597" y="1472972"/>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Electric cars have numerous sensors and microcontrollers</a:t>
            </a:r>
          </a:p>
          <a:p>
            <a:pPr algn="just"/>
            <a:endParaRPr lang="en-US" dirty="0">
              <a:latin typeface="+mj-lt"/>
            </a:endParaRPr>
          </a:p>
          <a:p>
            <a:pPr algn="just"/>
            <a:r>
              <a:rPr lang="en-US" b="1" dirty="0">
                <a:latin typeface="+mj-lt"/>
              </a:rPr>
              <a:t>Various sensors that are used in cars include:</a:t>
            </a:r>
          </a:p>
          <a:p>
            <a:pPr lvl="1" algn="just"/>
            <a:r>
              <a:rPr lang="en-US" dirty="0">
                <a:latin typeface="+mj-lt"/>
              </a:rPr>
              <a:t>Tracking location: GPS (global positioning system)</a:t>
            </a:r>
          </a:p>
          <a:p>
            <a:pPr lvl="1" algn="just"/>
            <a:r>
              <a:rPr lang="en-US" dirty="0">
                <a:latin typeface="+mj-lt"/>
              </a:rPr>
              <a:t>Distance measurement: Ultrasonic sensors</a:t>
            </a:r>
          </a:p>
          <a:p>
            <a:pPr lvl="1" algn="just"/>
            <a:r>
              <a:rPr lang="en-US" dirty="0">
                <a:latin typeface="+mj-lt"/>
              </a:rPr>
              <a:t>Terrain mapping: Lidar (light detection and ranging)</a:t>
            </a:r>
          </a:p>
          <a:p>
            <a:pPr lvl="1" algn="just"/>
            <a:r>
              <a:rPr lang="en-US" dirty="0">
                <a:latin typeface="+mj-lt"/>
              </a:rPr>
              <a:t>Proximity sensing: radar</a:t>
            </a:r>
          </a:p>
          <a:p>
            <a:pPr lvl="1" algn="just"/>
            <a:r>
              <a:rPr lang="en-US" dirty="0">
                <a:latin typeface="+mj-lt"/>
              </a:rPr>
              <a:t>Various forms of cameras</a:t>
            </a:r>
          </a:p>
          <a:p>
            <a:pPr lvl="1" algn="just"/>
            <a:r>
              <a:rPr lang="en-US" dirty="0">
                <a:latin typeface="+mj-lt"/>
              </a:rPr>
              <a:t>Motion sensor: accelerometers </a:t>
            </a:r>
          </a:p>
          <a:p>
            <a:pPr lvl="1" algn="just"/>
            <a:r>
              <a:rPr lang="en-US" dirty="0">
                <a:latin typeface="+mj-lt"/>
              </a:rPr>
              <a:t>…. And many more</a:t>
            </a:r>
          </a:p>
        </p:txBody>
      </p:sp>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Sensors have become exceedingly energy-efficient</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53</a:t>
            </a:fld>
            <a:endParaRPr lang="en-US"/>
          </a:p>
        </p:txBody>
      </p:sp>
      <p:sp>
        <p:nvSpPr>
          <p:cNvPr id="5" name="Content Placeholder 2">
            <a:extLst>
              <a:ext uri="{FF2B5EF4-FFF2-40B4-BE49-F238E27FC236}">
                <a16:creationId xmlns:a16="http://schemas.microsoft.com/office/drawing/2014/main" id="{438ED3AB-7EA1-12E0-7694-6B5AC2E082CC}"/>
              </a:ext>
            </a:extLst>
          </p:cNvPr>
          <p:cNvSpPr>
            <a:spLocks noGrp="1"/>
          </p:cNvSpPr>
          <p:nvPr>
            <p:ph idx="1"/>
          </p:nvPr>
        </p:nvSpPr>
        <p:spPr>
          <a:xfrm>
            <a:off x="838201" y="1690688"/>
            <a:ext cx="10515600" cy="1325563"/>
          </a:xfrm>
        </p:spPr>
        <p:txBody>
          <a:bodyPr>
            <a:normAutofit fontScale="92500"/>
          </a:bodyPr>
          <a:lstStyle/>
          <a:p>
            <a:r>
              <a:rPr lang="en-US" dirty="0">
                <a:latin typeface="+mj-lt"/>
              </a:rPr>
              <a:t>During past decades, sensors have become exceedingly </a:t>
            </a:r>
            <a:r>
              <a:rPr lang="en-US" b="1" dirty="0">
                <a:solidFill>
                  <a:srgbClr val="FF0000"/>
                </a:solidFill>
              </a:rPr>
              <a:t>energy-efficient</a:t>
            </a:r>
          </a:p>
          <a:p>
            <a:pPr lvl="1"/>
            <a:r>
              <a:rPr lang="en-US" dirty="0">
                <a:latin typeface="+mj-lt"/>
              </a:rPr>
              <a:t>E.g., Accelerometer, Temperature, Image Sensors: Few µW’s of power</a:t>
            </a:r>
          </a:p>
          <a:p>
            <a:pPr lvl="1"/>
            <a:r>
              <a:rPr lang="en-US" dirty="0">
                <a:latin typeface="+mj-lt"/>
              </a:rPr>
              <a:t>Mostly passive sensors in constrained wireless embedded devices</a:t>
            </a:r>
          </a:p>
          <a:p>
            <a:endParaRPr lang="en-US" dirty="0">
              <a:latin typeface="+mj-lt"/>
            </a:endParaRPr>
          </a:p>
          <a:p>
            <a:pPr marL="0" indent="0">
              <a:buNone/>
            </a:pPr>
            <a:endParaRPr lang="en-US" dirty="0">
              <a:latin typeface="+mj-lt"/>
            </a:endParaRPr>
          </a:p>
        </p:txBody>
      </p:sp>
      <p:pic>
        <p:nvPicPr>
          <p:cNvPr id="8" name="Picture 7">
            <a:extLst>
              <a:ext uri="{FF2B5EF4-FFF2-40B4-BE49-F238E27FC236}">
                <a16:creationId xmlns:a16="http://schemas.microsoft.com/office/drawing/2014/main" id="{747F0E7D-3658-D899-137B-7768C1294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734" y="3391096"/>
            <a:ext cx="3093868" cy="3093868"/>
          </a:xfrm>
          <a:prstGeom prst="rect">
            <a:avLst/>
          </a:prstGeom>
        </p:spPr>
      </p:pic>
      <p:pic>
        <p:nvPicPr>
          <p:cNvPr id="10" name="Picture 9" descr="A person holding a small green circuit board&#10;&#10;Description automatically generated">
            <a:extLst>
              <a:ext uri="{FF2B5EF4-FFF2-40B4-BE49-F238E27FC236}">
                <a16:creationId xmlns:a16="http://schemas.microsoft.com/office/drawing/2014/main" id="{5190532F-D71E-E225-96BE-159C8222D6D7}"/>
              </a:ext>
            </a:extLst>
          </p:cNvPr>
          <p:cNvPicPr>
            <a:picLocks noChangeAspect="1"/>
          </p:cNvPicPr>
          <p:nvPr/>
        </p:nvPicPr>
        <p:blipFill>
          <a:blip r:embed="rId3"/>
          <a:stretch>
            <a:fillRect/>
          </a:stretch>
        </p:blipFill>
        <p:spPr>
          <a:xfrm>
            <a:off x="6232732" y="3136799"/>
            <a:ext cx="4212839" cy="2808559"/>
          </a:xfrm>
          <a:prstGeom prst="rect">
            <a:avLst/>
          </a:prstGeom>
        </p:spPr>
      </p:pic>
    </p:spTree>
    <p:extLst>
      <p:ext uri="{BB962C8B-B14F-4D97-AF65-F5344CB8AC3E}">
        <p14:creationId xmlns:p14="http://schemas.microsoft.com/office/powerpoint/2010/main" val="3802450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54</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AD9C-BDF5-D13F-7F48-6C1F4D4CD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34374-55F5-076F-952E-96D34C18D691}"/>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01FC9106-C667-E32E-39A3-EDFB30B00339}"/>
              </a:ext>
            </a:extLst>
          </p:cNvPr>
          <p:cNvSpPr>
            <a:spLocks noGrp="1"/>
          </p:cNvSpPr>
          <p:nvPr>
            <p:ph idx="1"/>
          </p:nvPr>
        </p:nvSpPr>
        <p:spPr>
          <a:xfrm>
            <a:off x="838199" y="1501547"/>
            <a:ext cx="10860315" cy="4665663"/>
          </a:xfrm>
        </p:spPr>
        <p:txBody>
          <a:bodyPr>
            <a:noAutofit/>
          </a:bodyPr>
          <a:lstStyle/>
          <a:p>
            <a:pPr algn="just"/>
            <a:r>
              <a:rPr lang="en-US" dirty="0">
                <a:latin typeface="+mj-lt"/>
              </a:rPr>
              <a:t>Many sensors can be modelled approximately as an affine function</a:t>
            </a:r>
          </a:p>
          <a:p>
            <a:pPr algn="just"/>
            <a:endParaRPr lang="en-US" dirty="0">
              <a:latin typeface="+mj-lt"/>
            </a:endParaRPr>
          </a:p>
          <a:p>
            <a:pPr algn="just"/>
            <a:r>
              <a:rPr lang="en-SG" dirty="0"/>
              <a:t>f : R → R </a:t>
            </a:r>
            <a:endParaRPr lang="en-US" dirty="0">
              <a:latin typeface="+mj-lt"/>
            </a:endParaRPr>
          </a:p>
          <a:p>
            <a:pPr lvl="1" algn="just"/>
            <a:r>
              <a:rPr lang="en-SG" dirty="0"/>
              <a:t>x(t)</a:t>
            </a:r>
            <a:r>
              <a:rPr lang="en-US" dirty="0">
                <a:latin typeface="+mj-lt"/>
              </a:rPr>
              <a:t> : Physical Quantity reported by sensor at the time instance t</a:t>
            </a:r>
          </a:p>
          <a:p>
            <a:pPr lvl="1" algn="just"/>
            <a:r>
              <a:rPr lang="en-SG" dirty="0"/>
              <a:t>f(x(t)): </a:t>
            </a:r>
            <a:r>
              <a:rPr lang="en-SG" dirty="0">
                <a:latin typeface="+mj-lt"/>
              </a:rPr>
              <a:t>Value reported by sensor for the particular physical quantity</a:t>
            </a:r>
            <a:endParaRPr lang="en-US" dirty="0">
              <a:latin typeface="+mj-lt"/>
            </a:endParaRPr>
          </a:p>
          <a:p>
            <a:pPr algn="just"/>
            <a:endParaRPr lang="en-SG" dirty="0">
              <a:latin typeface="+mj-lt"/>
            </a:endParaRPr>
          </a:p>
          <a:p>
            <a:pPr algn="just"/>
            <a:r>
              <a:rPr lang="en-SG" dirty="0">
                <a:latin typeface="+mj-lt"/>
              </a:rPr>
              <a:t>Function f is linear if there exists proportionality constant a ∈ R </a:t>
            </a:r>
          </a:p>
          <a:p>
            <a:pPr marL="0" indent="0" algn="just">
              <a:buNone/>
            </a:pPr>
            <a:r>
              <a:rPr lang="en-SG" dirty="0">
                <a:latin typeface="+mj-lt"/>
              </a:rPr>
              <a:t>   such that for all x(t) ∈ R,   </a:t>
            </a:r>
            <a:r>
              <a:rPr lang="en-SG" dirty="0"/>
              <a:t>f(x(t)) = </a:t>
            </a:r>
            <a:r>
              <a:rPr lang="en-SG" dirty="0" err="1"/>
              <a:t>ax</a:t>
            </a:r>
            <a:r>
              <a:rPr lang="en-SG" dirty="0"/>
              <a:t>(t)</a:t>
            </a:r>
            <a:endParaRPr lang="en-SG" dirty="0">
              <a:latin typeface="+mj-lt"/>
            </a:endParaRPr>
          </a:p>
          <a:p>
            <a:pPr algn="just"/>
            <a:endParaRPr lang="en-US" dirty="0">
              <a:latin typeface="+mj-lt"/>
            </a:endParaRPr>
          </a:p>
        </p:txBody>
      </p:sp>
      <p:sp>
        <p:nvSpPr>
          <p:cNvPr id="8" name="Slide Number Placeholder 7">
            <a:extLst>
              <a:ext uri="{FF2B5EF4-FFF2-40B4-BE49-F238E27FC236}">
                <a16:creationId xmlns:a16="http://schemas.microsoft.com/office/drawing/2014/main" id="{19D0EAC0-F1D0-BFAE-6C8B-0B79E3A2F4F8}"/>
              </a:ext>
            </a:extLst>
          </p:cNvPr>
          <p:cNvSpPr>
            <a:spLocks noGrp="1"/>
          </p:cNvSpPr>
          <p:nvPr>
            <p:ph type="sldNum" sz="quarter" idx="12"/>
          </p:nvPr>
        </p:nvSpPr>
        <p:spPr/>
        <p:txBody>
          <a:bodyPr/>
          <a:lstStyle/>
          <a:p>
            <a:fld id="{687B7451-1438-CB4A-8106-82A64F1C7D7B}" type="slidenum">
              <a:rPr lang="sv-SE" smtClean="0"/>
              <a:t>55</a:t>
            </a:fld>
            <a:endParaRPr lang="sv-SE" dirty="0"/>
          </a:p>
        </p:txBody>
      </p:sp>
    </p:spTree>
    <p:extLst>
      <p:ext uri="{BB962C8B-B14F-4D97-AF65-F5344CB8AC3E}">
        <p14:creationId xmlns:p14="http://schemas.microsoft.com/office/powerpoint/2010/main" val="288092629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0A0EF-0351-1298-DDC6-78304AF56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08BB7-F93E-F646-7791-B43292D73607}"/>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FD42EEE4-AEDF-B43D-DBA0-8D9A803279D4}"/>
              </a:ext>
            </a:extLst>
          </p:cNvPr>
          <p:cNvSpPr>
            <a:spLocks noGrp="1"/>
          </p:cNvSpPr>
          <p:nvPr>
            <p:ph idx="1"/>
          </p:nvPr>
        </p:nvSpPr>
        <p:spPr>
          <a:xfrm>
            <a:off x="838199" y="1501547"/>
            <a:ext cx="10860315" cy="4665663"/>
          </a:xfrm>
        </p:spPr>
        <p:txBody>
          <a:bodyPr>
            <a:noAutofit/>
          </a:bodyPr>
          <a:lstStyle/>
          <a:p>
            <a:pPr algn="just"/>
            <a:r>
              <a:rPr lang="en-US" dirty="0">
                <a:latin typeface="+mj-lt"/>
              </a:rPr>
              <a:t>Many sensors can be modelled approximately as an affine function</a:t>
            </a:r>
          </a:p>
          <a:p>
            <a:pPr algn="just"/>
            <a:endParaRPr lang="en-US" dirty="0">
              <a:latin typeface="+mj-lt"/>
            </a:endParaRPr>
          </a:p>
          <a:p>
            <a:pPr algn="just"/>
            <a:r>
              <a:rPr lang="en-US" dirty="0">
                <a:latin typeface="+mj-lt"/>
              </a:rPr>
              <a:t>f is an affine function if </a:t>
            </a:r>
            <a:r>
              <a:rPr lang="en-SG" dirty="0">
                <a:latin typeface="+mj-lt"/>
              </a:rPr>
              <a:t>there exists a proportionality constant </a:t>
            </a:r>
          </a:p>
          <a:p>
            <a:pPr marL="0" indent="0" algn="just">
              <a:buNone/>
            </a:pPr>
            <a:r>
              <a:rPr lang="en-SG" dirty="0">
                <a:latin typeface="+mj-lt"/>
              </a:rPr>
              <a:t>   a ∈ R and a bias b ∈ R such that</a:t>
            </a:r>
          </a:p>
          <a:p>
            <a:pPr marL="0" indent="0" algn="just">
              <a:buNone/>
            </a:pPr>
            <a:endParaRPr lang="en-US" dirty="0">
              <a:latin typeface="+mj-lt"/>
            </a:endParaRPr>
          </a:p>
          <a:p>
            <a:pPr lvl="1" algn="just"/>
            <a:r>
              <a:rPr lang="en-SG" dirty="0">
                <a:latin typeface="+mj-lt"/>
              </a:rPr>
              <a:t>f(x(t)) = </a:t>
            </a:r>
            <a:r>
              <a:rPr lang="en-SG" dirty="0" err="1">
                <a:latin typeface="+mj-lt"/>
              </a:rPr>
              <a:t>ax</a:t>
            </a:r>
            <a:r>
              <a:rPr lang="en-SG" dirty="0">
                <a:latin typeface="+mj-lt"/>
              </a:rPr>
              <a:t>(t) + b</a:t>
            </a:r>
          </a:p>
          <a:p>
            <a:pPr lvl="1" algn="just"/>
            <a:endParaRPr lang="en-US" dirty="0">
              <a:latin typeface="+mj-lt"/>
            </a:endParaRPr>
          </a:p>
        </p:txBody>
      </p:sp>
      <p:sp>
        <p:nvSpPr>
          <p:cNvPr id="8" name="Slide Number Placeholder 7">
            <a:extLst>
              <a:ext uri="{FF2B5EF4-FFF2-40B4-BE49-F238E27FC236}">
                <a16:creationId xmlns:a16="http://schemas.microsoft.com/office/drawing/2014/main" id="{1A568970-1D90-8900-57E5-C9281FBFBCFF}"/>
              </a:ext>
            </a:extLst>
          </p:cNvPr>
          <p:cNvSpPr>
            <a:spLocks noGrp="1"/>
          </p:cNvSpPr>
          <p:nvPr>
            <p:ph type="sldNum" sz="quarter" idx="12"/>
          </p:nvPr>
        </p:nvSpPr>
        <p:spPr/>
        <p:txBody>
          <a:bodyPr/>
          <a:lstStyle/>
          <a:p>
            <a:fld id="{687B7451-1438-CB4A-8106-82A64F1C7D7B}" type="slidenum">
              <a:rPr lang="sv-SE" smtClean="0"/>
              <a:t>56</a:t>
            </a:fld>
            <a:endParaRPr lang="sv-SE" dirty="0"/>
          </a:p>
        </p:txBody>
      </p:sp>
    </p:spTree>
    <p:extLst>
      <p:ext uri="{BB962C8B-B14F-4D97-AF65-F5344CB8AC3E}">
        <p14:creationId xmlns:p14="http://schemas.microsoft.com/office/powerpoint/2010/main" val="99763742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60A4-0639-2024-CC6C-D9C8032F9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92ED3-BF21-F215-00EE-62F9C67D09FA}"/>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FFA4B8D5-362A-C4D3-BD7E-53B9432DD194}"/>
              </a:ext>
            </a:extLst>
          </p:cNvPr>
          <p:cNvSpPr>
            <a:spLocks noGrp="1"/>
          </p:cNvSpPr>
          <p:nvPr>
            <p:ph idx="1"/>
          </p:nvPr>
        </p:nvSpPr>
        <p:spPr>
          <a:xfrm>
            <a:off x="838199" y="1501547"/>
            <a:ext cx="10845801" cy="4543653"/>
          </a:xfrm>
        </p:spPr>
        <p:txBody>
          <a:bodyPr>
            <a:noAutofit/>
          </a:bodyPr>
          <a:lstStyle/>
          <a:p>
            <a:pPr algn="just"/>
            <a:r>
              <a:rPr lang="en-US" dirty="0">
                <a:latin typeface="+mj-lt"/>
              </a:rPr>
              <a:t>Is every linear function an affine function?</a:t>
            </a:r>
          </a:p>
          <a:p>
            <a:pPr lvl="1" algn="just"/>
            <a:r>
              <a:rPr lang="en-SG" b="1" dirty="0">
                <a:latin typeface="+mj-lt"/>
              </a:rPr>
              <a:t>NO</a:t>
            </a:r>
          </a:p>
          <a:p>
            <a:pPr marL="457200" lvl="1" indent="0" algn="just">
              <a:buNone/>
            </a:pPr>
            <a:endParaRPr lang="en-SG" dirty="0">
              <a:latin typeface="+mj-lt"/>
            </a:endParaRPr>
          </a:p>
          <a:p>
            <a:pPr algn="just"/>
            <a:r>
              <a:rPr lang="en-SG" dirty="0">
                <a:latin typeface="+mj-lt"/>
              </a:rPr>
              <a:t>Every affine function is a linear function</a:t>
            </a:r>
          </a:p>
          <a:p>
            <a:pPr algn="just"/>
            <a:endParaRPr lang="en-SG" dirty="0">
              <a:latin typeface="+mj-lt"/>
            </a:endParaRPr>
          </a:p>
          <a:p>
            <a:pPr algn="just"/>
            <a:r>
              <a:rPr lang="en-SG" dirty="0">
                <a:latin typeface="+mj-lt"/>
              </a:rPr>
              <a:t>Interpreting of the sensor readings needs an understanding of the  proportionality constant and bias in the affine function</a:t>
            </a:r>
          </a:p>
          <a:p>
            <a:pPr lvl="1" algn="just"/>
            <a:endParaRPr lang="en-US" dirty="0">
              <a:latin typeface="+mj-lt"/>
            </a:endParaRPr>
          </a:p>
        </p:txBody>
      </p:sp>
      <p:sp>
        <p:nvSpPr>
          <p:cNvPr id="8" name="Slide Number Placeholder 7">
            <a:extLst>
              <a:ext uri="{FF2B5EF4-FFF2-40B4-BE49-F238E27FC236}">
                <a16:creationId xmlns:a16="http://schemas.microsoft.com/office/drawing/2014/main" id="{C2DBCAF5-6352-BCA4-A8F8-B055EF311FA8}"/>
              </a:ext>
            </a:extLst>
          </p:cNvPr>
          <p:cNvSpPr>
            <a:spLocks noGrp="1"/>
          </p:cNvSpPr>
          <p:nvPr>
            <p:ph type="sldNum" sz="quarter" idx="12"/>
          </p:nvPr>
        </p:nvSpPr>
        <p:spPr/>
        <p:txBody>
          <a:bodyPr/>
          <a:lstStyle/>
          <a:p>
            <a:fld id="{687B7451-1438-CB4A-8106-82A64F1C7D7B}" type="slidenum">
              <a:rPr lang="sv-SE" smtClean="0"/>
              <a:t>57</a:t>
            </a:fld>
            <a:endParaRPr lang="sv-SE" dirty="0"/>
          </a:p>
        </p:txBody>
      </p:sp>
    </p:spTree>
    <p:extLst>
      <p:ext uri="{BB962C8B-B14F-4D97-AF65-F5344CB8AC3E}">
        <p14:creationId xmlns:p14="http://schemas.microsoft.com/office/powerpoint/2010/main" val="325898702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3F80F-7278-E8AE-7ADC-E9B7F97B3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312C5-EA64-03F7-C1CC-ACD15F412FC4}"/>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816BCA37-778D-147A-90FE-DB82C5864704}"/>
              </a:ext>
            </a:extLst>
          </p:cNvPr>
          <p:cNvSpPr>
            <a:spLocks noGrp="1"/>
          </p:cNvSpPr>
          <p:nvPr>
            <p:ph idx="1"/>
          </p:nvPr>
        </p:nvSpPr>
        <p:spPr>
          <a:xfrm>
            <a:off x="838199" y="1501547"/>
            <a:ext cx="10845801" cy="4543653"/>
          </a:xfrm>
        </p:spPr>
        <p:txBody>
          <a:bodyPr>
            <a:noAutofit/>
          </a:bodyPr>
          <a:lstStyle/>
          <a:p>
            <a:pPr marL="0" indent="0" algn="ctr">
              <a:buNone/>
            </a:pPr>
            <a:endParaRPr lang="en-SG" sz="3600" b="1" dirty="0">
              <a:latin typeface="+mj-lt"/>
            </a:endParaRPr>
          </a:p>
          <a:p>
            <a:pPr marL="0" indent="0" algn="ctr">
              <a:buNone/>
            </a:pPr>
            <a:r>
              <a:rPr lang="en-SG" sz="3600" b="1" dirty="0">
                <a:latin typeface="+mj-lt"/>
              </a:rPr>
              <a:t>f(x(t)) = </a:t>
            </a:r>
            <a:r>
              <a:rPr lang="en-SG" sz="3600" b="1" dirty="0" err="1">
                <a:latin typeface="+mj-lt"/>
              </a:rPr>
              <a:t>ax</a:t>
            </a:r>
            <a:r>
              <a:rPr lang="en-SG" sz="3600" b="1" dirty="0">
                <a:latin typeface="+mj-lt"/>
              </a:rPr>
              <a:t>(t) + b</a:t>
            </a:r>
          </a:p>
          <a:p>
            <a:pPr lvl="1" algn="just"/>
            <a:endParaRPr lang="en-US" dirty="0">
              <a:latin typeface="+mj-lt"/>
            </a:endParaRPr>
          </a:p>
          <a:p>
            <a:pPr lvl="1" algn="just"/>
            <a:endParaRPr lang="en-US" dirty="0">
              <a:latin typeface="+mj-lt"/>
            </a:endParaRPr>
          </a:p>
          <a:p>
            <a:pPr algn="just"/>
            <a:r>
              <a:rPr lang="en-US" sz="3200" dirty="0">
                <a:latin typeface="+mj-lt"/>
              </a:rPr>
              <a:t>What does proportionality constant a represent?</a:t>
            </a:r>
          </a:p>
        </p:txBody>
      </p:sp>
      <p:sp>
        <p:nvSpPr>
          <p:cNvPr id="8" name="Slide Number Placeholder 7">
            <a:extLst>
              <a:ext uri="{FF2B5EF4-FFF2-40B4-BE49-F238E27FC236}">
                <a16:creationId xmlns:a16="http://schemas.microsoft.com/office/drawing/2014/main" id="{6D34A043-9CCE-2CB4-71F3-A7DAA8DEC4F4}"/>
              </a:ext>
            </a:extLst>
          </p:cNvPr>
          <p:cNvSpPr>
            <a:spLocks noGrp="1"/>
          </p:cNvSpPr>
          <p:nvPr>
            <p:ph type="sldNum" sz="quarter" idx="12"/>
          </p:nvPr>
        </p:nvSpPr>
        <p:spPr/>
        <p:txBody>
          <a:bodyPr/>
          <a:lstStyle/>
          <a:p>
            <a:fld id="{687B7451-1438-CB4A-8106-82A64F1C7D7B}" type="slidenum">
              <a:rPr lang="sv-SE" smtClean="0"/>
              <a:t>58</a:t>
            </a:fld>
            <a:endParaRPr lang="sv-SE" dirty="0"/>
          </a:p>
        </p:txBody>
      </p:sp>
    </p:spTree>
    <p:extLst>
      <p:ext uri="{BB962C8B-B14F-4D97-AF65-F5344CB8AC3E}">
        <p14:creationId xmlns:p14="http://schemas.microsoft.com/office/powerpoint/2010/main" val="10154965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FAEE-3AF6-8EF7-2764-1BEB3EF1C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1078B-99DA-005E-6AE9-20B2FF463490}"/>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202B1EDC-DF23-18AA-F1D2-A5795F1E86D8}"/>
              </a:ext>
            </a:extLst>
          </p:cNvPr>
          <p:cNvSpPr>
            <a:spLocks noGrp="1"/>
          </p:cNvSpPr>
          <p:nvPr>
            <p:ph idx="1"/>
          </p:nvPr>
        </p:nvSpPr>
        <p:spPr>
          <a:xfrm>
            <a:off x="838199" y="1690688"/>
            <a:ext cx="10967113" cy="4560586"/>
          </a:xfrm>
        </p:spPr>
        <p:txBody>
          <a:bodyPr>
            <a:noAutofit/>
          </a:bodyPr>
          <a:lstStyle/>
          <a:p>
            <a:pPr marL="0" indent="0" algn="ctr">
              <a:buNone/>
            </a:pPr>
            <a:endParaRPr lang="en-SG" sz="3600" b="1" dirty="0">
              <a:latin typeface="+mj-lt"/>
            </a:endParaRPr>
          </a:p>
          <a:p>
            <a:pPr marL="0" indent="0" algn="ctr">
              <a:buNone/>
            </a:pPr>
            <a:r>
              <a:rPr lang="en-SG" sz="3600" b="1" dirty="0">
                <a:latin typeface="+mj-lt"/>
              </a:rPr>
              <a:t>f(x(t)) = </a:t>
            </a:r>
            <a:r>
              <a:rPr lang="en-SG" sz="3600" b="1" dirty="0" err="1">
                <a:latin typeface="+mj-lt"/>
              </a:rPr>
              <a:t>ax</a:t>
            </a:r>
            <a:r>
              <a:rPr lang="en-SG" sz="3600" b="1" dirty="0">
                <a:latin typeface="+mj-lt"/>
              </a:rPr>
              <a:t>(t) + b</a:t>
            </a:r>
          </a:p>
          <a:p>
            <a:pPr lvl="1" algn="just"/>
            <a:endParaRPr lang="en-US" dirty="0">
              <a:latin typeface="+mj-lt"/>
            </a:endParaRPr>
          </a:p>
          <a:p>
            <a:pPr lvl="1" algn="just"/>
            <a:endParaRPr lang="en-US" dirty="0">
              <a:latin typeface="+mj-lt"/>
            </a:endParaRPr>
          </a:p>
          <a:p>
            <a:pPr algn="just"/>
            <a:r>
              <a:rPr lang="en-US" sz="3200" dirty="0">
                <a:latin typeface="+mj-lt"/>
              </a:rPr>
              <a:t>What does proportionality constant a represent?</a:t>
            </a:r>
          </a:p>
          <a:p>
            <a:pPr lvl="1" algn="just"/>
            <a:r>
              <a:rPr lang="en-US" dirty="0">
                <a:latin typeface="+mj-lt"/>
              </a:rPr>
              <a:t>Sensitivity of the sensor. Specifies degree to which the sensor reading changes in correspondence to the change in the physical quantity</a:t>
            </a:r>
          </a:p>
        </p:txBody>
      </p:sp>
      <p:sp>
        <p:nvSpPr>
          <p:cNvPr id="8" name="Slide Number Placeholder 7">
            <a:extLst>
              <a:ext uri="{FF2B5EF4-FFF2-40B4-BE49-F238E27FC236}">
                <a16:creationId xmlns:a16="http://schemas.microsoft.com/office/drawing/2014/main" id="{D6105A7E-0085-7E61-ADF5-52FC39882018}"/>
              </a:ext>
            </a:extLst>
          </p:cNvPr>
          <p:cNvSpPr>
            <a:spLocks noGrp="1"/>
          </p:cNvSpPr>
          <p:nvPr>
            <p:ph type="sldNum" sz="quarter" idx="12"/>
          </p:nvPr>
        </p:nvSpPr>
        <p:spPr/>
        <p:txBody>
          <a:bodyPr/>
          <a:lstStyle/>
          <a:p>
            <a:fld id="{687B7451-1438-CB4A-8106-82A64F1C7D7B}" type="slidenum">
              <a:rPr lang="sv-SE" smtClean="0"/>
              <a:t>59</a:t>
            </a:fld>
            <a:endParaRPr lang="sv-SE" dirty="0"/>
          </a:p>
        </p:txBody>
      </p:sp>
    </p:spTree>
    <p:extLst>
      <p:ext uri="{BB962C8B-B14F-4D97-AF65-F5344CB8AC3E}">
        <p14:creationId xmlns:p14="http://schemas.microsoft.com/office/powerpoint/2010/main" val="98752274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3063F-DAE0-7F7C-1EB0-EAA3063464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D7CD9-9FE5-2B75-DBC4-6CD47012C737}"/>
              </a:ext>
            </a:extLst>
          </p:cNvPr>
          <p:cNvSpPr>
            <a:spLocks noGrp="1"/>
          </p:cNvSpPr>
          <p:nvPr>
            <p:ph type="title"/>
          </p:nvPr>
        </p:nvSpPr>
        <p:spPr>
          <a:xfrm>
            <a:off x="497290" y="412205"/>
            <a:ext cx="10515600" cy="1325563"/>
          </a:xfrm>
        </p:spPr>
        <p:txBody>
          <a:bodyPr>
            <a:normAutofit/>
          </a:bodyPr>
          <a:lstStyle/>
          <a:p>
            <a:r>
              <a:rPr lang="en-US" dirty="0">
                <a:latin typeface="+mn-lt"/>
              </a:rPr>
              <a:t>Combining  signals?</a:t>
            </a:r>
          </a:p>
        </p:txBody>
      </p:sp>
      <p:sp>
        <p:nvSpPr>
          <p:cNvPr id="3" name="Content Placeholder 2">
            <a:extLst>
              <a:ext uri="{FF2B5EF4-FFF2-40B4-BE49-F238E27FC236}">
                <a16:creationId xmlns:a16="http://schemas.microsoft.com/office/drawing/2014/main" id="{12C49ACB-B710-AE4B-7CA4-22432C1FB85A}"/>
              </a:ext>
            </a:extLst>
          </p:cNvPr>
          <p:cNvSpPr>
            <a:spLocks noGrp="1"/>
          </p:cNvSpPr>
          <p:nvPr>
            <p:ph idx="1"/>
          </p:nvPr>
        </p:nvSpPr>
        <p:spPr>
          <a:xfrm>
            <a:off x="497290" y="1737768"/>
            <a:ext cx="11502220" cy="4801144"/>
          </a:xfrm>
        </p:spPr>
        <p:txBody>
          <a:bodyPr>
            <a:normAutofit/>
          </a:bodyPr>
          <a:lstStyle/>
          <a:p>
            <a:r>
              <a:rPr lang="en-US" b="1" dirty="0">
                <a:latin typeface="+mj-lt"/>
              </a:rPr>
              <a:t>Question: </a:t>
            </a:r>
            <a:r>
              <a:rPr lang="en-SG" dirty="0">
                <a:latin typeface="+mj-lt"/>
              </a:rPr>
              <a:t>A receiver has a dual-antenna MIMO system where each branch, after its processing, provides a signal level of -60 dBm. You wish to determine the total received power when these signals are combined coherently.</a:t>
            </a: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F1B5E0D6-CD49-2D36-4B27-C4D92921E28B}"/>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C0779650-093F-2D9C-8CD5-ADDEF8696E12}"/>
              </a:ext>
            </a:extLst>
          </p:cNvPr>
          <p:cNvSpPr>
            <a:spLocks noGrp="1"/>
          </p:cNvSpPr>
          <p:nvPr>
            <p:ph type="sldNum" sz="quarter" idx="12"/>
          </p:nvPr>
        </p:nvSpPr>
        <p:spPr/>
        <p:txBody>
          <a:bodyPr/>
          <a:lstStyle/>
          <a:p>
            <a:fld id="{687B7451-1438-CB4A-8106-82A64F1C7D7B}" type="slidenum">
              <a:rPr lang="sv-SE" smtClean="0"/>
              <a:pPr/>
              <a:t>6</a:t>
            </a:fld>
            <a:endParaRPr lang="sv-SE" dirty="0"/>
          </a:p>
        </p:txBody>
      </p:sp>
      <p:sp>
        <p:nvSpPr>
          <p:cNvPr id="6" name="AutoShape 2" descr="{\displaystyle \mathrm {SNR} ={\frac {P_{\mathrm {signal} }}{P_{\mathrm {noise} }}},}">
            <a:extLst>
              <a:ext uri="{FF2B5EF4-FFF2-40B4-BE49-F238E27FC236}">
                <a16:creationId xmlns:a16="http://schemas.microsoft.com/office/drawing/2014/main" id="{3FD7C0EE-E27D-BB2B-95D8-9F0AE74EC0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2091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6AEEE-4EF8-E3F3-6A48-40AD28EBC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71ABD-B160-D4D7-F52A-98B82DCB0CDB}"/>
              </a:ext>
            </a:extLst>
          </p:cNvPr>
          <p:cNvSpPr>
            <a:spLocks noGrp="1"/>
          </p:cNvSpPr>
          <p:nvPr>
            <p:ph type="title"/>
          </p:nvPr>
        </p:nvSpPr>
        <p:spPr>
          <a:xfrm>
            <a:off x="838199" y="365125"/>
            <a:ext cx="10967113" cy="1325563"/>
          </a:xfrm>
        </p:spPr>
        <p:txBody>
          <a:bodyPr>
            <a:noAutofit/>
          </a:bodyPr>
          <a:lstStyle/>
          <a:p>
            <a:r>
              <a:rPr lang="en-US" sz="4000" dirty="0">
                <a:latin typeface="+mn-lt"/>
              </a:rPr>
              <a:t>Does affine model always hold for a sensor?</a:t>
            </a:r>
          </a:p>
        </p:txBody>
      </p:sp>
      <p:sp>
        <p:nvSpPr>
          <p:cNvPr id="3" name="Content Placeholder 2">
            <a:extLst>
              <a:ext uri="{FF2B5EF4-FFF2-40B4-BE49-F238E27FC236}">
                <a16:creationId xmlns:a16="http://schemas.microsoft.com/office/drawing/2014/main" id="{84CF1119-2084-7F2A-B704-96CE7AFC0758}"/>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No sensor truly realizes an affine function. The </a:t>
            </a:r>
            <a:r>
              <a:rPr lang="en-SG" b="1" dirty="0">
                <a:latin typeface="+mj-lt"/>
              </a:rPr>
              <a:t>range</a:t>
            </a:r>
            <a:r>
              <a:rPr lang="en-SG" dirty="0">
                <a:latin typeface="+mj-lt"/>
              </a:rPr>
              <a:t> of a sensor, the set of values of a physical quantity that it can measure, is always limited</a:t>
            </a:r>
          </a:p>
          <a:p>
            <a:pPr algn="just"/>
            <a:r>
              <a:rPr lang="en-SG" dirty="0">
                <a:latin typeface="+mj-lt"/>
              </a:rPr>
              <a:t>Outside that range, an affine function model is no longer valid</a:t>
            </a:r>
          </a:p>
          <a:p>
            <a:pPr algn="just"/>
            <a:endParaRPr lang="en-SG" dirty="0">
              <a:latin typeface="+mj-lt"/>
            </a:endParaRPr>
          </a:p>
          <a:p>
            <a:pPr algn="just"/>
            <a:r>
              <a:rPr lang="en-SG" dirty="0"/>
              <a:t>Example</a:t>
            </a:r>
            <a:r>
              <a:rPr lang="en-SG" dirty="0">
                <a:latin typeface="+mj-lt"/>
              </a:rPr>
              <a:t>: A thermometer may have a range of −20◦ to 50◦ Celsius. Physical quantities outside this range will typically saturate, meaning that they yield a maximum or a minimum reading outside their range</a:t>
            </a:r>
          </a:p>
        </p:txBody>
      </p:sp>
      <p:sp>
        <p:nvSpPr>
          <p:cNvPr id="8" name="Slide Number Placeholder 7">
            <a:extLst>
              <a:ext uri="{FF2B5EF4-FFF2-40B4-BE49-F238E27FC236}">
                <a16:creationId xmlns:a16="http://schemas.microsoft.com/office/drawing/2014/main" id="{4B9F97CB-EDB9-9BB2-24C3-7A713DD50321}"/>
              </a:ext>
            </a:extLst>
          </p:cNvPr>
          <p:cNvSpPr>
            <a:spLocks noGrp="1"/>
          </p:cNvSpPr>
          <p:nvPr>
            <p:ph type="sldNum" sz="quarter" idx="12"/>
          </p:nvPr>
        </p:nvSpPr>
        <p:spPr/>
        <p:txBody>
          <a:bodyPr/>
          <a:lstStyle/>
          <a:p>
            <a:fld id="{687B7451-1438-CB4A-8106-82A64F1C7D7B}" type="slidenum">
              <a:rPr lang="sv-SE" smtClean="0"/>
              <a:t>60</a:t>
            </a:fld>
            <a:endParaRPr lang="sv-SE" dirty="0"/>
          </a:p>
        </p:txBody>
      </p:sp>
    </p:spTree>
    <p:extLst>
      <p:ext uri="{BB962C8B-B14F-4D97-AF65-F5344CB8AC3E}">
        <p14:creationId xmlns:p14="http://schemas.microsoft.com/office/powerpoint/2010/main" val="167382994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0F3F4-7D23-C707-5643-A62BF812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92FC7-A65B-BBBA-DDE7-9DDEBA85519A}"/>
              </a:ext>
            </a:extLst>
          </p:cNvPr>
          <p:cNvSpPr>
            <a:spLocks noGrp="1"/>
          </p:cNvSpPr>
          <p:nvPr>
            <p:ph type="title"/>
          </p:nvPr>
        </p:nvSpPr>
        <p:spPr>
          <a:xfrm>
            <a:off x="838199" y="365125"/>
            <a:ext cx="10967113" cy="1325563"/>
          </a:xfrm>
        </p:spPr>
        <p:txBody>
          <a:bodyPr>
            <a:noAutofit/>
          </a:bodyPr>
          <a:lstStyle/>
          <a:p>
            <a:r>
              <a:rPr lang="en-US" sz="4000" dirty="0">
                <a:latin typeface="+mn-lt"/>
              </a:rPr>
              <a:t>Does affine model always hold for a sensor?</a:t>
            </a:r>
          </a:p>
        </p:txBody>
      </p:sp>
      <p:sp>
        <p:nvSpPr>
          <p:cNvPr id="3" name="Content Placeholder 2">
            <a:extLst>
              <a:ext uri="{FF2B5EF4-FFF2-40B4-BE49-F238E27FC236}">
                <a16:creationId xmlns:a16="http://schemas.microsoft.com/office/drawing/2014/main" id="{8E7CBC13-4B12-B59A-BB08-0D2C4DE35EE8}"/>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No sensor truly realizes an affine function. The </a:t>
            </a:r>
            <a:r>
              <a:rPr lang="en-SG" b="1" dirty="0">
                <a:latin typeface="+mj-lt"/>
              </a:rPr>
              <a:t>range</a:t>
            </a:r>
            <a:r>
              <a:rPr lang="en-SG" dirty="0">
                <a:latin typeface="+mj-lt"/>
              </a:rPr>
              <a:t> of a sensor, the set of values of a physical quantity that it can measure, is always limited</a:t>
            </a:r>
          </a:p>
          <a:p>
            <a:pPr algn="just"/>
            <a:r>
              <a:rPr lang="en-SG" dirty="0">
                <a:latin typeface="+mj-lt"/>
              </a:rPr>
              <a:t>Outside that range, an affine function model is no longer valid</a:t>
            </a:r>
          </a:p>
          <a:p>
            <a:pPr algn="just"/>
            <a:endParaRPr lang="en-SG" dirty="0">
              <a:latin typeface="+mj-lt"/>
            </a:endParaRPr>
          </a:p>
          <a:p>
            <a:pPr algn="just"/>
            <a:r>
              <a:rPr lang="en-SG" dirty="0"/>
              <a:t>Example</a:t>
            </a:r>
            <a:r>
              <a:rPr lang="en-SG" dirty="0">
                <a:latin typeface="+mj-lt"/>
              </a:rPr>
              <a:t>: A thermometer may have a range of −20◦ to 50◦ Celsius. Physical quantities outside this range will typically saturate, meaning that they yield a maximum or a minimum reading outside their range or they saturate in readings. </a:t>
            </a:r>
            <a:r>
              <a:rPr lang="en-SG" b="1" u="sng" dirty="0">
                <a:latin typeface="+mj-lt"/>
              </a:rPr>
              <a:t>How do we represent the sensor function? </a:t>
            </a:r>
          </a:p>
        </p:txBody>
      </p:sp>
      <p:sp>
        <p:nvSpPr>
          <p:cNvPr id="8" name="Slide Number Placeholder 7">
            <a:extLst>
              <a:ext uri="{FF2B5EF4-FFF2-40B4-BE49-F238E27FC236}">
                <a16:creationId xmlns:a16="http://schemas.microsoft.com/office/drawing/2014/main" id="{23E9E1C7-54B3-C320-09BD-E83023073C73}"/>
              </a:ext>
            </a:extLst>
          </p:cNvPr>
          <p:cNvSpPr>
            <a:spLocks noGrp="1"/>
          </p:cNvSpPr>
          <p:nvPr>
            <p:ph type="sldNum" sz="quarter" idx="12"/>
          </p:nvPr>
        </p:nvSpPr>
        <p:spPr/>
        <p:txBody>
          <a:bodyPr/>
          <a:lstStyle/>
          <a:p>
            <a:fld id="{687B7451-1438-CB4A-8106-82A64F1C7D7B}" type="slidenum">
              <a:rPr lang="sv-SE" smtClean="0"/>
              <a:t>61</a:t>
            </a:fld>
            <a:endParaRPr lang="sv-SE" dirty="0"/>
          </a:p>
        </p:txBody>
      </p:sp>
    </p:spTree>
    <p:extLst>
      <p:ext uri="{BB962C8B-B14F-4D97-AF65-F5344CB8AC3E}">
        <p14:creationId xmlns:p14="http://schemas.microsoft.com/office/powerpoint/2010/main" val="95919330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09F8-73F2-BFF9-D658-C76FB6187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E12A7-7677-2BC6-4025-0B4264278973}"/>
              </a:ext>
            </a:extLst>
          </p:cNvPr>
          <p:cNvSpPr>
            <a:spLocks noGrp="1"/>
          </p:cNvSpPr>
          <p:nvPr>
            <p:ph type="title"/>
          </p:nvPr>
        </p:nvSpPr>
        <p:spPr>
          <a:xfrm>
            <a:off x="838199" y="365125"/>
            <a:ext cx="10967113" cy="1325563"/>
          </a:xfrm>
        </p:spPr>
        <p:txBody>
          <a:bodyPr>
            <a:noAutofit/>
          </a:bodyPr>
          <a:lstStyle/>
          <a:p>
            <a:r>
              <a:rPr lang="en-US" sz="4000" dirty="0">
                <a:latin typeface="+mn-lt"/>
              </a:rPr>
              <a:t>Does affine model always hold for a sensor?</a:t>
            </a:r>
          </a:p>
        </p:txBody>
      </p:sp>
      <p:sp>
        <p:nvSpPr>
          <p:cNvPr id="3" name="Content Placeholder 2">
            <a:extLst>
              <a:ext uri="{FF2B5EF4-FFF2-40B4-BE49-F238E27FC236}">
                <a16:creationId xmlns:a16="http://schemas.microsoft.com/office/drawing/2014/main" id="{D5D74F96-7AF2-582A-77F6-01D8CE1C6B52}"/>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What do you mean by saturation? What is sensor reading ?</a:t>
            </a:r>
          </a:p>
          <a:p>
            <a:pPr algn="just"/>
            <a:endParaRPr lang="en-SG" b="1" u="sng" dirty="0">
              <a:latin typeface="+mj-lt"/>
            </a:endParaRPr>
          </a:p>
          <a:p>
            <a:pPr algn="just"/>
            <a:endParaRPr lang="en-SG" b="1" u="sng" dirty="0">
              <a:latin typeface="+mj-lt"/>
            </a:endParaRPr>
          </a:p>
        </p:txBody>
      </p:sp>
      <p:sp>
        <p:nvSpPr>
          <p:cNvPr id="8" name="Slide Number Placeholder 7">
            <a:extLst>
              <a:ext uri="{FF2B5EF4-FFF2-40B4-BE49-F238E27FC236}">
                <a16:creationId xmlns:a16="http://schemas.microsoft.com/office/drawing/2014/main" id="{2FBF69C4-67B2-721B-EDB9-4E2071B39575}"/>
              </a:ext>
            </a:extLst>
          </p:cNvPr>
          <p:cNvSpPr>
            <a:spLocks noGrp="1"/>
          </p:cNvSpPr>
          <p:nvPr>
            <p:ph type="sldNum" sz="quarter" idx="12"/>
          </p:nvPr>
        </p:nvSpPr>
        <p:spPr/>
        <p:txBody>
          <a:bodyPr/>
          <a:lstStyle/>
          <a:p>
            <a:fld id="{687B7451-1438-CB4A-8106-82A64F1C7D7B}" type="slidenum">
              <a:rPr lang="sv-SE" smtClean="0"/>
              <a:t>62</a:t>
            </a:fld>
            <a:endParaRPr lang="sv-SE" dirty="0"/>
          </a:p>
        </p:txBody>
      </p:sp>
    </p:spTree>
    <p:extLst>
      <p:ext uri="{BB962C8B-B14F-4D97-AF65-F5344CB8AC3E}">
        <p14:creationId xmlns:p14="http://schemas.microsoft.com/office/powerpoint/2010/main" val="11744665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2A3D0-8DF0-6F41-B1FF-23BDFB69B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EA69-E322-9418-405D-390BF5DEAB85}"/>
              </a:ext>
            </a:extLst>
          </p:cNvPr>
          <p:cNvSpPr>
            <a:spLocks noGrp="1"/>
          </p:cNvSpPr>
          <p:nvPr>
            <p:ph type="title"/>
          </p:nvPr>
        </p:nvSpPr>
        <p:spPr>
          <a:xfrm>
            <a:off x="838199" y="365125"/>
            <a:ext cx="10967113" cy="1325563"/>
          </a:xfrm>
        </p:spPr>
        <p:txBody>
          <a:bodyPr>
            <a:noAutofit/>
          </a:bodyPr>
          <a:lstStyle/>
          <a:p>
            <a:r>
              <a:rPr lang="en-US" sz="4000">
                <a:latin typeface="+mn-lt"/>
              </a:rPr>
              <a:t>Does affine model always hold for a sensor?</a:t>
            </a:r>
            <a:endParaRPr lang="en-US" sz="4000" dirty="0">
              <a:latin typeface="+mn-lt"/>
            </a:endParaRPr>
          </a:p>
        </p:txBody>
      </p:sp>
      <p:sp>
        <p:nvSpPr>
          <p:cNvPr id="3" name="Content Placeholder 2">
            <a:extLst>
              <a:ext uri="{FF2B5EF4-FFF2-40B4-BE49-F238E27FC236}">
                <a16:creationId xmlns:a16="http://schemas.microsoft.com/office/drawing/2014/main" id="{FF52F6CC-2904-D834-20D4-8839E08D86CA}"/>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What do you mean by saturation? What is sensor reading ?</a:t>
            </a: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ctr"/>
            <a:r>
              <a:rPr lang="en-SG" dirty="0">
                <a:latin typeface="+mj-lt"/>
              </a:rPr>
              <a:t>Where L, H ∈ R, L &lt; H, are the low and high end of the sensor range</a:t>
            </a:r>
            <a:endParaRPr lang="en-SG" b="1" u="sng" dirty="0">
              <a:latin typeface="+mj-lt"/>
            </a:endParaRPr>
          </a:p>
          <a:p>
            <a:pPr algn="just"/>
            <a:endParaRPr lang="en-SG" b="1" u="sng" dirty="0">
              <a:latin typeface="+mj-lt"/>
            </a:endParaRPr>
          </a:p>
        </p:txBody>
      </p:sp>
      <p:sp>
        <p:nvSpPr>
          <p:cNvPr id="8" name="Slide Number Placeholder 7">
            <a:extLst>
              <a:ext uri="{FF2B5EF4-FFF2-40B4-BE49-F238E27FC236}">
                <a16:creationId xmlns:a16="http://schemas.microsoft.com/office/drawing/2014/main" id="{64970F95-0B05-56F5-8A37-93E65A0E59D3}"/>
              </a:ext>
            </a:extLst>
          </p:cNvPr>
          <p:cNvSpPr>
            <a:spLocks noGrp="1"/>
          </p:cNvSpPr>
          <p:nvPr>
            <p:ph type="sldNum" sz="quarter" idx="12"/>
          </p:nvPr>
        </p:nvSpPr>
        <p:spPr/>
        <p:txBody>
          <a:bodyPr/>
          <a:lstStyle/>
          <a:p>
            <a:fld id="{687B7451-1438-CB4A-8106-82A64F1C7D7B}" type="slidenum">
              <a:rPr lang="sv-SE" smtClean="0"/>
              <a:t>63</a:t>
            </a:fld>
            <a:endParaRPr lang="sv-SE" dirty="0"/>
          </a:p>
        </p:txBody>
      </p:sp>
      <p:pic>
        <p:nvPicPr>
          <p:cNvPr id="5" name="Picture 4">
            <a:extLst>
              <a:ext uri="{FF2B5EF4-FFF2-40B4-BE49-F238E27FC236}">
                <a16:creationId xmlns:a16="http://schemas.microsoft.com/office/drawing/2014/main" id="{B8BDFF98-2A7C-D8CA-DBBE-F6FE361AC9A0}"/>
              </a:ext>
            </a:extLst>
          </p:cNvPr>
          <p:cNvPicPr>
            <a:picLocks noChangeAspect="1"/>
          </p:cNvPicPr>
          <p:nvPr/>
        </p:nvPicPr>
        <p:blipFill>
          <a:blip r:embed="rId3"/>
          <a:stretch>
            <a:fillRect/>
          </a:stretch>
        </p:blipFill>
        <p:spPr>
          <a:xfrm>
            <a:off x="2047072" y="2828926"/>
            <a:ext cx="8549365" cy="1869017"/>
          </a:xfrm>
          <a:prstGeom prst="rect">
            <a:avLst/>
          </a:prstGeom>
        </p:spPr>
      </p:pic>
    </p:spTree>
    <p:extLst>
      <p:ext uri="{BB962C8B-B14F-4D97-AF65-F5344CB8AC3E}">
        <p14:creationId xmlns:p14="http://schemas.microsoft.com/office/powerpoint/2010/main" val="146766496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2345D-4D51-FA5A-26F6-7A226738F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C8467-7D47-8240-02E2-3527053CF3C7}"/>
              </a:ext>
            </a:extLst>
          </p:cNvPr>
          <p:cNvSpPr>
            <a:spLocks noGrp="1"/>
          </p:cNvSpPr>
          <p:nvPr>
            <p:ph type="title"/>
          </p:nvPr>
        </p:nvSpPr>
        <p:spPr>
          <a:xfrm>
            <a:off x="5297762" y="329184"/>
            <a:ext cx="6251110" cy="1783080"/>
          </a:xfrm>
        </p:spPr>
        <p:txBody>
          <a:bodyPr anchor="b">
            <a:normAutofit/>
          </a:bodyPr>
          <a:lstStyle/>
          <a:p>
            <a:r>
              <a:rPr lang="en-US" sz="5400">
                <a:latin typeface="+mn-lt"/>
              </a:rPr>
              <a:t>Takeaway from the discussion</a:t>
            </a:r>
          </a:p>
        </p:txBody>
      </p:sp>
      <p:pic>
        <p:nvPicPr>
          <p:cNvPr id="6" name="Picture 5" descr="A book cover with text and symbols&#10;&#10;Description automatically generated">
            <a:extLst>
              <a:ext uri="{FF2B5EF4-FFF2-40B4-BE49-F238E27FC236}">
                <a16:creationId xmlns:a16="http://schemas.microsoft.com/office/drawing/2014/main" id="{8B844ECD-1211-3B02-78D5-E6E22A20B5C0}"/>
              </a:ext>
            </a:extLst>
          </p:cNvPr>
          <p:cNvPicPr>
            <a:picLocks noChangeAspect="1"/>
          </p:cNvPicPr>
          <p:nvPr/>
        </p:nvPicPr>
        <p:blipFill>
          <a:blip r:embed="rId3"/>
          <a:srcRect r="822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8915FBFA-0820-D53B-BE1C-A09272AB6729}"/>
              </a:ext>
            </a:extLst>
          </p:cNvPr>
          <p:cNvSpPr>
            <a:spLocks noGrp="1"/>
          </p:cNvSpPr>
          <p:nvPr>
            <p:ph idx="1"/>
          </p:nvPr>
        </p:nvSpPr>
        <p:spPr>
          <a:xfrm>
            <a:off x="5297762" y="2706624"/>
            <a:ext cx="6251110" cy="3483864"/>
          </a:xfrm>
        </p:spPr>
        <p:txBody>
          <a:bodyPr>
            <a:normAutofit/>
          </a:bodyPr>
          <a:lstStyle/>
          <a:p>
            <a:pPr marL="457200" lvl="1" indent="0">
              <a:buNone/>
            </a:pPr>
            <a:endParaRPr lang="en-US" sz="1500" dirty="0">
              <a:latin typeface="+mj-lt"/>
            </a:endParaRPr>
          </a:p>
          <a:p>
            <a:r>
              <a:rPr lang="en-SG" sz="1500" dirty="0">
                <a:latin typeface="+mj-lt"/>
              </a:rPr>
              <a:t>An example of a  simple form of nonlinearity that is shared by all sensors</a:t>
            </a:r>
          </a:p>
          <a:p>
            <a:r>
              <a:rPr lang="en-SG" sz="1500" dirty="0">
                <a:latin typeface="+mj-lt"/>
              </a:rPr>
              <a:t>The sensor is reasonably modelled by an affine function within an operating range (L, H), but outside that operating range:</a:t>
            </a:r>
          </a:p>
          <a:p>
            <a:pPr lvl="1"/>
            <a:r>
              <a:rPr lang="en-SG" sz="1500" dirty="0">
                <a:latin typeface="+mj-lt"/>
              </a:rPr>
              <a:t> behaviour of sensor is  distinctly different</a:t>
            </a:r>
          </a:p>
          <a:p>
            <a:r>
              <a:rPr lang="en-SG" sz="1500" dirty="0">
                <a:latin typeface="+mj-lt"/>
              </a:rPr>
              <a:t>Many actuators are also modelled by affine function</a:t>
            </a:r>
          </a:p>
          <a:p>
            <a:endParaRPr lang="en-SG" sz="1500" dirty="0">
              <a:latin typeface="+mj-lt"/>
            </a:endParaRPr>
          </a:p>
          <a:p>
            <a:r>
              <a:rPr lang="en-SG" sz="1500" dirty="0">
                <a:latin typeface="+mj-lt"/>
              </a:rPr>
              <a:t>Good reference: Introduction to Embedded Systems, </a:t>
            </a:r>
            <a:r>
              <a:rPr lang="en-SG" sz="1500" dirty="0" err="1">
                <a:latin typeface="+mj-lt"/>
              </a:rPr>
              <a:t>Seshia</a:t>
            </a:r>
            <a:r>
              <a:rPr lang="en-SG" sz="1500" dirty="0">
                <a:latin typeface="+mj-lt"/>
              </a:rPr>
              <a:t> and Lee</a:t>
            </a:r>
          </a:p>
          <a:p>
            <a:pPr lvl="1"/>
            <a:r>
              <a:rPr lang="en-SG" sz="1500" dirty="0">
                <a:latin typeface="+mj-lt"/>
              </a:rPr>
              <a:t>Chapter 7</a:t>
            </a:r>
          </a:p>
          <a:p>
            <a:pPr lvl="1"/>
            <a:r>
              <a:rPr lang="en-SG" sz="1400" dirty="0">
                <a:latin typeface="+mj-lt"/>
              </a:rPr>
              <a:t>Link: On Canvas</a:t>
            </a:r>
          </a:p>
        </p:txBody>
      </p:sp>
      <p:sp>
        <p:nvSpPr>
          <p:cNvPr id="8" name="Slide Number Placeholder 7">
            <a:extLst>
              <a:ext uri="{FF2B5EF4-FFF2-40B4-BE49-F238E27FC236}">
                <a16:creationId xmlns:a16="http://schemas.microsoft.com/office/drawing/2014/main" id="{F280CB49-2FFA-E881-304D-675BF772E9C5}"/>
              </a:ext>
            </a:extLst>
          </p:cNvPr>
          <p:cNvSpPr>
            <a:spLocks noGrp="1"/>
          </p:cNvSpPr>
          <p:nvPr>
            <p:ph type="sldNum" sz="quarter" idx="12"/>
          </p:nvPr>
        </p:nvSpPr>
        <p:spPr>
          <a:xfrm>
            <a:off x="10052978" y="6356350"/>
            <a:ext cx="1300821" cy="365125"/>
          </a:xfrm>
        </p:spPr>
        <p:txBody>
          <a:bodyPr>
            <a:normAutofit/>
          </a:bodyPr>
          <a:lstStyle/>
          <a:p>
            <a:pPr>
              <a:spcAft>
                <a:spcPts val="600"/>
              </a:spcAft>
            </a:pPr>
            <a:fld id="{687B7451-1438-CB4A-8106-82A64F1C7D7B}" type="slidenum">
              <a:rPr lang="sv-SE" smtClean="0"/>
              <a:pPr>
                <a:spcAft>
                  <a:spcPts val="600"/>
                </a:spcAft>
              </a:pPr>
              <a:t>64</a:t>
            </a:fld>
            <a:endParaRPr lang="sv-SE"/>
          </a:p>
        </p:txBody>
      </p:sp>
    </p:spTree>
    <p:extLst>
      <p:ext uri="{BB962C8B-B14F-4D97-AF65-F5344CB8AC3E}">
        <p14:creationId xmlns:p14="http://schemas.microsoft.com/office/powerpoint/2010/main" val="41574239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65</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98330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66</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0CE4862A-5572-B207-A3E5-51D0C1EBEC30}"/>
              </a:ext>
            </a:extLst>
          </p:cNvPr>
          <p:cNvSpPr txBox="1"/>
          <p:nvPr/>
        </p:nvSpPr>
        <p:spPr>
          <a:xfrm>
            <a:off x="838200" y="5985490"/>
            <a:ext cx="10781371" cy="954107"/>
          </a:xfrm>
          <a:prstGeom prst="rect">
            <a:avLst/>
          </a:prstGeom>
          <a:noFill/>
        </p:spPr>
        <p:txBody>
          <a:bodyPr wrap="square">
            <a:spAutoFit/>
          </a:bodyPr>
          <a:lstStyle/>
          <a:p>
            <a:r>
              <a:rPr lang="en-US" sz="2800" dirty="0">
                <a:latin typeface="+mj-lt"/>
              </a:rPr>
              <a:t>When we talk about embedded systems we focus on passive sensing. As It is much cheaper and at a lower energy consumption</a:t>
            </a:r>
          </a:p>
        </p:txBody>
      </p:sp>
    </p:spTree>
    <p:extLst>
      <p:ext uri="{BB962C8B-B14F-4D97-AF65-F5344CB8AC3E}">
        <p14:creationId xmlns:p14="http://schemas.microsoft.com/office/powerpoint/2010/main" val="763991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5" name="Picture 4" descr="A robotic vacuum cleaner on the floor&#10;&#10;Description automatically generated">
            <a:extLst>
              <a:ext uri="{FF2B5EF4-FFF2-40B4-BE49-F238E27FC236}">
                <a16:creationId xmlns:a16="http://schemas.microsoft.com/office/drawing/2014/main" id="{0BBF717B-545E-3BA9-2A06-5A8A9D7598DB}"/>
              </a:ext>
            </a:extLst>
          </p:cNvPr>
          <p:cNvPicPr>
            <a:picLocks noChangeAspect="1"/>
          </p:cNvPicPr>
          <p:nvPr/>
        </p:nvPicPr>
        <p:blipFill>
          <a:blip r:embed="rId2"/>
          <a:stretch>
            <a:fillRect/>
          </a:stretch>
        </p:blipFill>
        <p:spPr>
          <a:xfrm>
            <a:off x="4086709" y="2337768"/>
            <a:ext cx="4018582" cy="4018582"/>
          </a:xfrm>
          <a:prstGeom prst="rect">
            <a:avLst/>
          </a:prstGeom>
        </p:spPr>
      </p:pic>
      <p:sp>
        <p:nvSpPr>
          <p:cNvPr id="6" name="TextBox 5">
            <a:extLst>
              <a:ext uri="{FF2B5EF4-FFF2-40B4-BE49-F238E27FC236}">
                <a16:creationId xmlns:a16="http://schemas.microsoft.com/office/drawing/2014/main" id="{24EAB1DA-EE32-74D9-4D4E-8E649013D2BB}"/>
              </a:ext>
            </a:extLst>
          </p:cNvPr>
          <p:cNvSpPr txBox="1"/>
          <p:nvPr/>
        </p:nvSpPr>
        <p:spPr>
          <a:xfrm>
            <a:off x="838200" y="1491008"/>
            <a:ext cx="10781371" cy="523220"/>
          </a:xfrm>
          <a:prstGeom prst="rect">
            <a:avLst/>
          </a:prstGeom>
          <a:noFill/>
        </p:spPr>
        <p:txBody>
          <a:bodyPr wrap="square">
            <a:spAutoFit/>
          </a:bodyPr>
          <a:lstStyle/>
          <a:p>
            <a:r>
              <a:rPr lang="en-US" sz="2800" dirty="0">
                <a:latin typeface="+mj-lt"/>
              </a:rPr>
              <a:t>Vacuum cleaners: Distance measurement using ultrasound and Lidar</a:t>
            </a:r>
          </a:p>
        </p:txBody>
      </p:sp>
    </p:spTree>
    <p:extLst>
      <p:ext uri="{BB962C8B-B14F-4D97-AF65-F5344CB8AC3E}">
        <p14:creationId xmlns:p14="http://schemas.microsoft.com/office/powerpoint/2010/main" val="2626449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5" name="Picture 4" descr="A robotic vacuum cleaner on the floor&#10;&#10;Description automatically generated">
            <a:extLst>
              <a:ext uri="{FF2B5EF4-FFF2-40B4-BE49-F238E27FC236}">
                <a16:creationId xmlns:a16="http://schemas.microsoft.com/office/drawing/2014/main" id="{0BBF717B-545E-3BA9-2A06-5A8A9D7598DB}"/>
              </a:ext>
            </a:extLst>
          </p:cNvPr>
          <p:cNvPicPr>
            <a:picLocks noChangeAspect="1"/>
          </p:cNvPicPr>
          <p:nvPr/>
        </p:nvPicPr>
        <p:blipFill>
          <a:blip r:embed="rId2"/>
          <a:stretch>
            <a:fillRect/>
          </a:stretch>
        </p:blipFill>
        <p:spPr>
          <a:xfrm>
            <a:off x="4086709" y="2474293"/>
            <a:ext cx="4018582" cy="4018582"/>
          </a:xfrm>
          <a:prstGeom prst="rect">
            <a:avLst/>
          </a:prstGeom>
        </p:spPr>
      </p:pic>
      <p:sp>
        <p:nvSpPr>
          <p:cNvPr id="6" name="TextBox 5">
            <a:extLst>
              <a:ext uri="{FF2B5EF4-FFF2-40B4-BE49-F238E27FC236}">
                <a16:creationId xmlns:a16="http://schemas.microsoft.com/office/drawing/2014/main" id="{24EAB1DA-EE32-74D9-4D4E-8E649013D2BB}"/>
              </a:ext>
            </a:extLst>
          </p:cNvPr>
          <p:cNvSpPr txBox="1"/>
          <p:nvPr/>
        </p:nvSpPr>
        <p:spPr>
          <a:xfrm>
            <a:off x="838200" y="1491008"/>
            <a:ext cx="10781371" cy="954107"/>
          </a:xfrm>
          <a:prstGeom prst="rect">
            <a:avLst/>
          </a:prstGeom>
          <a:noFill/>
        </p:spPr>
        <p:txBody>
          <a:bodyPr wrap="square">
            <a:spAutoFit/>
          </a:bodyPr>
          <a:lstStyle/>
          <a:p>
            <a:r>
              <a:rPr lang="en-US" sz="2800" dirty="0">
                <a:latin typeface="+mj-lt"/>
              </a:rPr>
              <a:t>Vacuum cleaners: Distance measurement using ultrasound and Lidar</a:t>
            </a:r>
          </a:p>
          <a:p>
            <a:pPr marL="914400" lvl="1" indent="-457200">
              <a:buFont typeface="Arial" panose="020B0604020202020204" pitchFamily="34" charset="0"/>
              <a:buChar char="•"/>
            </a:pPr>
            <a:r>
              <a:rPr lang="en-US" sz="2800" dirty="0">
                <a:latin typeface="+mj-lt"/>
              </a:rPr>
              <a:t>Active: Transmit acoustic signal (ultrasound) or laser (Lidar)</a:t>
            </a:r>
          </a:p>
        </p:txBody>
      </p:sp>
    </p:spTree>
    <p:extLst>
      <p:ext uri="{BB962C8B-B14F-4D97-AF65-F5344CB8AC3E}">
        <p14:creationId xmlns:p14="http://schemas.microsoft.com/office/powerpoint/2010/main" val="2895063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under camera flash</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3559039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04D3B-4FE9-72D8-32FD-355BFD327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EF487-417B-4C8A-E9EE-18827B422974}"/>
              </a:ext>
            </a:extLst>
          </p:cNvPr>
          <p:cNvSpPr>
            <a:spLocks noGrp="1"/>
          </p:cNvSpPr>
          <p:nvPr>
            <p:ph type="title"/>
          </p:nvPr>
        </p:nvSpPr>
        <p:spPr>
          <a:xfrm>
            <a:off x="838200" y="430355"/>
            <a:ext cx="10515600" cy="1325563"/>
          </a:xfrm>
        </p:spPr>
        <p:txBody>
          <a:bodyPr>
            <a:normAutofit/>
          </a:bodyPr>
          <a:lstStyle/>
          <a:p>
            <a:r>
              <a:rPr lang="en-US" dirty="0">
                <a:latin typeface="+mn-lt"/>
              </a:rPr>
              <a:t>Received power calculations</a:t>
            </a:r>
          </a:p>
        </p:txBody>
      </p:sp>
      <p:sp>
        <p:nvSpPr>
          <p:cNvPr id="3" name="Content Placeholder 2">
            <a:extLst>
              <a:ext uri="{FF2B5EF4-FFF2-40B4-BE49-F238E27FC236}">
                <a16:creationId xmlns:a16="http://schemas.microsoft.com/office/drawing/2014/main" id="{F7BE928D-86EC-0F24-165A-A6DC6293E960}"/>
              </a:ext>
            </a:extLst>
          </p:cNvPr>
          <p:cNvSpPr>
            <a:spLocks noGrp="1"/>
          </p:cNvSpPr>
          <p:nvPr>
            <p:ph idx="1"/>
          </p:nvPr>
        </p:nvSpPr>
        <p:spPr>
          <a:xfrm>
            <a:off x="689780" y="1737768"/>
            <a:ext cx="10812440" cy="4801144"/>
          </a:xfrm>
        </p:spPr>
        <p:txBody>
          <a:bodyPr>
            <a:normAutofit/>
          </a:bodyPr>
          <a:lstStyle/>
          <a:p>
            <a:r>
              <a:rPr lang="en-SG" dirty="0"/>
              <a:t>A transmitter chain includes stages from baseband to antenna output:</a:t>
            </a:r>
          </a:p>
          <a:p>
            <a:endParaRPr lang="en-SG" dirty="0"/>
          </a:p>
          <a:p>
            <a:pPr marL="457200" lvl="1" indent="0">
              <a:buNone/>
            </a:pPr>
            <a:r>
              <a:rPr lang="en-SG" dirty="0"/>
              <a:t>• </a:t>
            </a:r>
            <a:r>
              <a:rPr lang="en-SG" b="1" dirty="0"/>
              <a:t>Transmitter output:</a:t>
            </a:r>
            <a:r>
              <a:rPr lang="en-SG" dirty="0"/>
              <a:t> 50 dBm</a:t>
            </a:r>
          </a:p>
          <a:p>
            <a:pPr marL="457200" lvl="1" indent="0">
              <a:buNone/>
            </a:pPr>
            <a:r>
              <a:rPr lang="en-SG" dirty="0"/>
              <a:t>• </a:t>
            </a:r>
            <a:r>
              <a:rPr lang="en-SG" b="1" dirty="0"/>
              <a:t>Upconverter insertion loss:</a:t>
            </a:r>
            <a:r>
              <a:rPr lang="en-SG" dirty="0"/>
              <a:t> 7 dB</a:t>
            </a:r>
          </a:p>
          <a:p>
            <a:pPr marL="457200" lvl="1" indent="0">
              <a:buNone/>
            </a:pPr>
            <a:r>
              <a:rPr lang="en-SG" dirty="0"/>
              <a:t>• </a:t>
            </a:r>
            <a:r>
              <a:rPr lang="en-SG" b="1" dirty="0"/>
              <a:t>RF amplifier gain:</a:t>
            </a:r>
            <a:r>
              <a:rPr lang="en-SG" dirty="0"/>
              <a:t> 20 dB</a:t>
            </a:r>
          </a:p>
          <a:p>
            <a:pPr marL="457200" lvl="1" indent="0">
              <a:buNone/>
            </a:pPr>
            <a:r>
              <a:rPr lang="en-SG" dirty="0"/>
              <a:t>• </a:t>
            </a:r>
            <a:r>
              <a:rPr lang="en-SG" b="1" dirty="0"/>
              <a:t>Cable loss (between amplifier and antenna):</a:t>
            </a:r>
            <a:r>
              <a:rPr lang="en-SG" dirty="0"/>
              <a:t> 3 dB</a:t>
            </a:r>
          </a:p>
          <a:p>
            <a:pPr marL="457200" lvl="1" indent="0">
              <a:buNone/>
            </a:pPr>
            <a:r>
              <a:rPr lang="en-SG" dirty="0"/>
              <a:t>• </a:t>
            </a:r>
            <a:r>
              <a:rPr lang="en-SG" b="1" dirty="0"/>
              <a:t>Antenna gain:</a:t>
            </a:r>
            <a:r>
              <a:rPr lang="en-SG" dirty="0"/>
              <a:t> 15 </a:t>
            </a:r>
            <a:r>
              <a:rPr lang="en-SG" dirty="0" err="1"/>
              <a:t>dBi</a:t>
            </a:r>
            <a:endParaRPr lang="en-SG" dirty="0"/>
          </a:p>
          <a:p>
            <a:pPr marL="457200" lvl="1" indent="0">
              <a:buNone/>
            </a:pPr>
            <a:r>
              <a:rPr lang="en-SG" dirty="0"/>
              <a:t>• </a:t>
            </a:r>
            <a:r>
              <a:rPr lang="en-SG" b="1" dirty="0"/>
              <a:t>Free-space path loss to a distant receiver:</a:t>
            </a:r>
            <a:r>
              <a:rPr lang="en-SG" dirty="0"/>
              <a:t> 120 dB</a:t>
            </a: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FD084682-CF0A-9C3D-911B-61E88D1D0A9A}"/>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7C781695-9075-50DC-AE84-3252C28CD914}"/>
              </a:ext>
            </a:extLst>
          </p:cNvPr>
          <p:cNvSpPr>
            <a:spLocks noGrp="1"/>
          </p:cNvSpPr>
          <p:nvPr>
            <p:ph type="sldNum" sz="quarter" idx="12"/>
          </p:nvPr>
        </p:nvSpPr>
        <p:spPr/>
        <p:txBody>
          <a:bodyPr/>
          <a:lstStyle/>
          <a:p>
            <a:fld id="{687B7451-1438-CB4A-8106-82A64F1C7D7B}" type="slidenum">
              <a:rPr lang="sv-SE" smtClean="0"/>
              <a:pPr/>
              <a:t>7</a:t>
            </a:fld>
            <a:endParaRPr lang="sv-SE" dirty="0"/>
          </a:p>
        </p:txBody>
      </p:sp>
      <p:sp>
        <p:nvSpPr>
          <p:cNvPr id="6" name="AutoShape 2" descr="{\displaystyle \mathrm {SNR} ={\frac {P_{\mathrm {signal} }}{P_{\mathrm {noise} }}},}">
            <a:extLst>
              <a:ext uri="{FF2B5EF4-FFF2-40B4-BE49-F238E27FC236}">
                <a16:creationId xmlns:a16="http://schemas.microsoft.com/office/drawing/2014/main" id="{631AE011-3EDF-59B3-1619-4C77265249E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15453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70</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under camera flash:  active sensing</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2732168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71</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without camera flash:  passive sensing</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7803254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3" name="Picture 2" descr="A picture containing text&#10;&#10;Description automatically generated">
            <a:extLst>
              <a:ext uri="{FF2B5EF4-FFF2-40B4-BE49-F238E27FC236}">
                <a16:creationId xmlns:a16="http://schemas.microsoft.com/office/drawing/2014/main" id="{FDC0EC2C-49AF-40B6-D80D-E7667138B462}"/>
              </a:ext>
            </a:extLst>
          </p:cNvPr>
          <p:cNvPicPr>
            <a:picLocks noChangeAspect="1"/>
          </p:cNvPicPr>
          <p:nvPr/>
        </p:nvPicPr>
        <p:blipFill>
          <a:blip r:embed="rId2"/>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CE4D2C45-279E-CF1D-0E7E-F8583F2551F0}"/>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Body temperature sensing on a smart watch?</a:t>
            </a:r>
          </a:p>
        </p:txBody>
      </p:sp>
      <p:pic>
        <p:nvPicPr>
          <p:cNvPr id="8" name="Picture 7" descr="A watch on a leather case&#10;&#10;Description automatically generated">
            <a:extLst>
              <a:ext uri="{FF2B5EF4-FFF2-40B4-BE49-F238E27FC236}">
                <a16:creationId xmlns:a16="http://schemas.microsoft.com/office/drawing/2014/main" id="{98BC2913-A345-ACA5-1845-080E4BA7A01B}"/>
              </a:ext>
            </a:extLst>
          </p:cNvPr>
          <p:cNvPicPr>
            <a:picLocks noChangeAspect="1"/>
          </p:cNvPicPr>
          <p:nvPr/>
        </p:nvPicPr>
        <p:blipFill>
          <a:blip r:embed="rId3"/>
          <a:stretch>
            <a:fillRect/>
          </a:stretch>
        </p:blipFill>
        <p:spPr>
          <a:xfrm>
            <a:off x="6825808" y="2685302"/>
            <a:ext cx="3299500" cy="3299500"/>
          </a:xfrm>
          <a:prstGeom prst="rect">
            <a:avLst/>
          </a:prstGeom>
        </p:spPr>
      </p:pic>
    </p:spTree>
    <p:extLst>
      <p:ext uri="{BB962C8B-B14F-4D97-AF65-F5344CB8AC3E}">
        <p14:creationId xmlns:p14="http://schemas.microsoft.com/office/powerpoint/2010/main" val="14954118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73</a:t>
            </a:fld>
            <a:endParaRPr lang="en-US"/>
          </a:p>
        </p:txBody>
      </p:sp>
      <p:pic>
        <p:nvPicPr>
          <p:cNvPr id="3" name="Picture 2" descr="A picture containing text&#10;&#10;Description automatically generated">
            <a:extLst>
              <a:ext uri="{FF2B5EF4-FFF2-40B4-BE49-F238E27FC236}">
                <a16:creationId xmlns:a16="http://schemas.microsoft.com/office/drawing/2014/main" id="{F683620B-2011-20E7-7D86-91A343542099}"/>
              </a:ext>
            </a:extLst>
          </p:cNvPr>
          <p:cNvPicPr>
            <a:picLocks noChangeAspect="1"/>
          </p:cNvPicPr>
          <p:nvPr/>
        </p:nvPicPr>
        <p:blipFill>
          <a:blip r:embed="rId2"/>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8A380B72-4DD8-D8C6-948F-89986308523F}"/>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Body temperature sensing on a smartwatch?  Passive sensing</a:t>
            </a:r>
          </a:p>
        </p:txBody>
      </p:sp>
      <p:pic>
        <p:nvPicPr>
          <p:cNvPr id="7" name="Picture 6" descr="A watch on a leather case&#10;&#10;Description automatically generated">
            <a:extLst>
              <a:ext uri="{FF2B5EF4-FFF2-40B4-BE49-F238E27FC236}">
                <a16:creationId xmlns:a16="http://schemas.microsoft.com/office/drawing/2014/main" id="{B9F26896-25CB-026E-2727-FEBC20013CBC}"/>
              </a:ext>
            </a:extLst>
          </p:cNvPr>
          <p:cNvPicPr>
            <a:picLocks noChangeAspect="1"/>
          </p:cNvPicPr>
          <p:nvPr/>
        </p:nvPicPr>
        <p:blipFill>
          <a:blip r:embed="rId3"/>
          <a:stretch>
            <a:fillRect/>
          </a:stretch>
        </p:blipFill>
        <p:spPr>
          <a:xfrm>
            <a:off x="6825808" y="2685302"/>
            <a:ext cx="3299500" cy="3299500"/>
          </a:xfrm>
          <a:prstGeom prst="rect">
            <a:avLst/>
          </a:prstGeom>
        </p:spPr>
      </p:pic>
    </p:spTree>
    <p:extLst>
      <p:ext uri="{BB962C8B-B14F-4D97-AF65-F5344CB8AC3E}">
        <p14:creationId xmlns:p14="http://schemas.microsoft.com/office/powerpoint/2010/main" val="2289493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1247909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2923875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76</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Temperature sensing using resistivity changes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838200" y="1478042"/>
            <a:ext cx="11079364" cy="5029200"/>
          </a:xfrm>
        </p:spPr>
        <p:txBody>
          <a:bodyPr/>
          <a:lstStyle/>
          <a:p>
            <a:pPr marL="0" indent="0">
              <a:buNone/>
            </a:pPr>
            <a:r>
              <a:rPr lang="en-US" b="1" dirty="0">
                <a:latin typeface="+mj-lt"/>
              </a:rPr>
              <a:t>Thermistor</a:t>
            </a:r>
            <a:r>
              <a:rPr lang="en-US" dirty="0">
                <a:latin typeface="+mj-lt"/>
              </a:rPr>
              <a:t> is a sensor which varies in resistance based on temperature</a:t>
            </a:r>
          </a:p>
          <a:p>
            <a:r>
              <a:rPr lang="en-US" b="1" dirty="0">
                <a:latin typeface="+mj-lt"/>
              </a:rPr>
              <a:t>Advantages: </a:t>
            </a:r>
            <a:r>
              <a:rPr lang="en-US" dirty="0">
                <a:latin typeface="+mj-lt"/>
              </a:rPr>
              <a:t>They are cheap and easy to use. Low cost</a:t>
            </a:r>
          </a:p>
          <a:p>
            <a:r>
              <a:rPr lang="en-US" b="1" dirty="0">
                <a:latin typeface="+mj-lt"/>
              </a:rPr>
              <a:t>Disadvantages: </a:t>
            </a:r>
            <a:r>
              <a:rPr lang="en-US" dirty="0">
                <a:latin typeface="+mj-lt"/>
              </a:rPr>
              <a:t>They have a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77</a:t>
            </a:fld>
            <a:endParaRPr lang="en-US"/>
          </a:p>
        </p:txBody>
      </p:sp>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nvGraphicFramePr>
        <p:xfrm>
          <a:off x="6765689" y="3209232"/>
          <a:ext cx="4306229" cy="3010578"/>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black and white rectangle with a black stripe&#10;&#10;Description automatically generated">
            <a:extLst>
              <a:ext uri="{FF2B5EF4-FFF2-40B4-BE49-F238E27FC236}">
                <a16:creationId xmlns:a16="http://schemas.microsoft.com/office/drawing/2014/main" id="{186A4C9D-4BBF-9CA5-6C12-86AA5F774F75}"/>
              </a:ext>
            </a:extLst>
          </p:cNvPr>
          <p:cNvPicPr>
            <a:picLocks noChangeAspect="1"/>
          </p:cNvPicPr>
          <p:nvPr/>
        </p:nvPicPr>
        <p:blipFill>
          <a:blip r:embed="rId3"/>
          <a:stretch>
            <a:fillRect/>
          </a:stretch>
        </p:blipFill>
        <p:spPr>
          <a:xfrm>
            <a:off x="1489610" y="3340059"/>
            <a:ext cx="4605609" cy="3274300"/>
          </a:xfrm>
          <a:prstGeom prst="rect">
            <a:avLst/>
          </a:prstGeom>
        </p:spPr>
      </p:pic>
    </p:spTree>
    <p:extLst>
      <p:ext uri="{BB962C8B-B14F-4D97-AF65-F5344CB8AC3E}">
        <p14:creationId xmlns:p14="http://schemas.microsoft.com/office/powerpoint/2010/main" val="17739615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using resistive changes</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1086209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78</a:t>
            </a:fld>
            <a:endParaRPr lang="en-US" dirty="0"/>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657931" y="2258889"/>
            <a:ext cx="7285378" cy="4080205"/>
          </a:xfrm>
          <a:prstGeom prst="rect">
            <a:avLst/>
          </a:prstGeom>
        </p:spPr>
      </p:pic>
      <p:sp>
        <p:nvSpPr>
          <p:cNvPr id="7" name="TextBox 6">
            <a:extLst>
              <a:ext uri="{FF2B5EF4-FFF2-40B4-BE49-F238E27FC236}">
                <a16:creationId xmlns:a16="http://schemas.microsoft.com/office/drawing/2014/main" id="{255B4C2C-AB17-4327-A79F-5265967F4E01}"/>
              </a:ext>
            </a:extLst>
          </p:cNvPr>
          <p:cNvSpPr txBox="1"/>
          <p:nvPr/>
        </p:nvSpPr>
        <p:spPr>
          <a:xfrm>
            <a:off x="8262722" y="4575119"/>
            <a:ext cx="3403787" cy="1200329"/>
          </a:xfrm>
          <a:prstGeom prst="rect">
            <a:avLst/>
          </a:prstGeom>
          <a:noFill/>
        </p:spPr>
        <p:txBody>
          <a:bodyPr wrap="square" rtlCol="0">
            <a:spAutoFit/>
          </a:bodyPr>
          <a:lstStyle/>
          <a:p>
            <a:r>
              <a:rPr lang="en-US" sz="2400" dirty="0"/>
              <a:t>Example:</a:t>
            </a:r>
          </a:p>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pic>
        <p:nvPicPr>
          <p:cNvPr id="8" name="Picture 7" descr="A close-up of a resistor&#10;&#10;Description automatically generated">
            <a:extLst>
              <a:ext uri="{FF2B5EF4-FFF2-40B4-BE49-F238E27FC236}">
                <a16:creationId xmlns:a16="http://schemas.microsoft.com/office/drawing/2014/main" id="{BFADCCD7-964D-1E6E-4A5C-90C1E50ED5B0}"/>
              </a:ext>
            </a:extLst>
          </p:cNvPr>
          <p:cNvPicPr>
            <a:picLocks noChangeAspect="1"/>
          </p:cNvPicPr>
          <p:nvPr/>
        </p:nvPicPr>
        <p:blipFill>
          <a:blip r:embed="rId3"/>
          <a:stretch>
            <a:fillRect/>
          </a:stretch>
        </p:blipFill>
        <p:spPr>
          <a:xfrm>
            <a:off x="9183744" y="2284109"/>
            <a:ext cx="2170056" cy="1627542"/>
          </a:xfrm>
          <a:prstGeom prst="rect">
            <a:avLst/>
          </a:prstGeom>
        </p:spPr>
      </p:pic>
      <p:pic>
        <p:nvPicPr>
          <p:cNvPr id="10" name="Picture 9" descr="A red symbol with arrows pointing to a circle&#10;&#10;Description automatically generated">
            <a:extLst>
              <a:ext uri="{FF2B5EF4-FFF2-40B4-BE49-F238E27FC236}">
                <a16:creationId xmlns:a16="http://schemas.microsoft.com/office/drawing/2014/main" id="{390230F7-2565-2A52-305D-876BF1B7DD08}"/>
              </a:ext>
            </a:extLst>
          </p:cNvPr>
          <p:cNvPicPr>
            <a:picLocks noChangeAspect="1"/>
          </p:cNvPicPr>
          <p:nvPr/>
        </p:nvPicPr>
        <p:blipFill>
          <a:blip r:embed="rId4"/>
          <a:stretch>
            <a:fillRect/>
          </a:stretch>
        </p:blipFill>
        <p:spPr>
          <a:xfrm>
            <a:off x="6582136" y="2291134"/>
            <a:ext cx="2322450" cy="1543305"/>
          </a:xfrm>
          <a:prstGeom prst="rect">
            <a:avLst/>
          </a:prstGeom>
        </p:spPr>
      </p:pic>
    </p:spTree>
    <p:extLst>
      <p:ext uri="{BB962C8B-B14F-4D97-AF65-F5344CB8AC3E}">
        <p14:creationId xmlns:p14="http://schemas.microsoft.com/office/powerpoint/2010/main" val="365206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66320" y="136525"/>
            <a:ext cx="11525680" cy="1325563"/>
          </a:xfrm>
        </p:spPr>
        <p:txBody>
          <a:bodyPr>
            <a:normAutofit/>
          </a:bodyPr>
          <a:lstStyle/>
          <a:p>
            <a:r>
              <a:rPr lang="en-US" sz="4000" dirty="0">
                <a:latin typeface="+mn-lt"/>
              </a:rPr>
              <a:t>Let us go back to electronics basics: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951165" y="1566746"/>
                <a:ext cx="7106850" cy="5029200"/>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a14:m>
                <a:endParaRPr lang="en-US" b="0" dirty="0">
                  <a:latin typeface="+mj-lt"/>
                </a:endParaRPr>
              </a:p>
              <a:p>
                <a:pPr lvl="1"/>
                <a:r>
                  <a:rPr lang="en-US" dirty="0">
                    <a:latin typeface="+mj-lt"/>
                  </a:rPr>
                  <a:t>V</a:t>
                </a:r>
                <a:r>
                  <a:rPr lang="en-US" baseline="-25000" dirty="0">
                    <a:latin typeface="+mj-lt"/>
                  </a:rPr>
                  <a:t>in</a:t>
                </a:r>
                <a:r>
                  <a:rPr lang="en-US" dirty="0">
                    <a:latin typeface="+mj-lt"/>
                  </a:rPr>
                  <a:t> is a voltage source</a:t>
                </a:r>
              </a:p>
              <a:p>
                <a:pPr lvl="1"/>
                <a:r>
                  <a:rPr lang="en-US" dirty="0">
                    <a:latin typeface="+mj-lt"/>
                  </a:rPr>
                  <a:t>R</a:t>
                </a:r>
                <a:r>
                  <a:rPr lang="en-US" baseline="-25000" dirty="0">
                    <a:latin typeface="+mj-lt"/>
                  </a:rPr>
                  <a:t>1</a:t>
                </a:r>
                <a:r>
                  <a:rPr lang="en-US" dirty="0">
                    <a:latin typeface="+mj-lt"/>
                  </a:rPr>
                  <a:t> and R</a:t>
                </a:r>
                <a:r>
                  <a:rPr lang="en-US" baseline="-25000" dirty="0">
                    <a:latin typeface="+mj-lt"/>
                  </a:rPr>
                  <a:t>2</a:t>
                </a:r>
                <a:r>
                  <a:rPr lang="en-US" dirty="0">
                    <a:latin typeface="+mj-lt"/>
                  </a:rPr>
                  <a:t> are resistors</a:t>
                </a:r>
              </a:p>
              <a:p>
                <a:endParaRPr lang="en-US" dirty="0">
                  <a:latin typeface="+mj-lt"/>
                </a:endParaRPr>
              </a:p>
              <a:p>
                <a:r>
                  <a:rPr lang="en-US" dirty="0">
                    <a:latin typeface="+mj-lt"/>
                  </a:rPr>
                  <a:t>If R</a:t>
                </a:r>
                <a:r>
                  <a:rPr lang="en-US" baseline="-25000" dirty="0">
                    <a:latin typeface="+mj-lt"/>
                  </a:rPr>
                  <a:t>1</a:t>
                </a:r>
                <a:r>
                  <a:rPr lang="en-US" dirty="0">
                    <a:latin typeface="+mj-lt"/>
                  </a:rPr>
                  <a:t> == R</a:t>
                </a:r>
                <a:r>
                  <a:rPr lang="en-US" baseline="-25000" dirty="0">
                    <a:latin typeface="+mj-lt"/>
                  </a:rPr>
                  <a:t>2</a:t>
                </a:r>
              </a:p>
              <a:p>
                <a:pPr lvl="1"/>
                <a:r>
                  <a:rPr lang="en-US" dirty="0" err="1">
                    <a:latin typeface="+mj-lt"/>
                  </a:rPr>
                  <a:t>V</a:t>
                </a:r>
                <a:r>
                  <a:rPr lang="en-US" baseline="-25000" dirty="0" err="1">
                    <a:latin typeface="+mj-lt"/>
                  </a:rPr>
                  <a:t>out</a:t>
                </a:r>
                <a:r>
                  <a:rPr lang="en-US" dirty="0">
                    <a:latin typeface="+mj-lt"/>
                  </a:rPr>
                  <a:t> = V</a:t>
                </a:r>
                <a:r>
                  <a:rPr lang="en-US" baseline="-25000" dirty="0">
                    <a:latin typeface="+mj-lt"/>
                  </a:rPr>
                  <a:t>in</a:t>
                </a:r>
                <a:r>
                  <a:rPr lang="en-US" dirty="0">
                    <a:latin typeface="+mj-lt"/>
                  </a:rPr>
                  <a:t>/2</a:t>
                </a:r>
              </a:p>
              <a:p>
                <a:pPr lvl="1"/>
                <a:endParaRPr lang="en-US" dirty="0">
                  <a:latin typeface="+mj-lt"/>
                </a:endParaRPr>
              </a:p>
              <a:p>
                <a:r>
                  <a:rPr lang="en-US" dirty="0">
                    <a:latin typeface="+mj-lt"/>
                  </a:rPr>
                  <a:t>Smaller R</a:t>
                </a:r>
                <a:r>
                  <a:rPr lang="en-US" baseline="-25000" dirty="0">
                    <a:latin typeface="+mj-lt"/>
                  </a:rPr>
                  <a:t>1</a:t>
                </a:r>
                <a:r>
                  <a:rPr lang="en-US" dirty="0">
                    <a:latin typeface="+mj-lt"/>
                  </a:rPr>
                  <a:t> means larger </a:t>
                </a:r>
                <a:r>
                  <a:rPr lang="en-US" dirty="0" err="1">
                    <a:latin typeface="+mj-lt"/>
                  </a:rPr>
                  <a:t>V</a:t>
                </a:r>
                <a:r>
                  <a:rPr lang="en-US" baseline="-25000" dirty="0" err="1">
                    <a:latin typeface="+mj-lt"/>
                  </a:rPr>
                  <a:t>out</a:t>
                </a:r>
                <a:endParaRPr lang="en-US" baseline="-25000" dirty="0">
                  <a:latin typeface="+mj-lt"/>
                </a:endParaRPr>
              </a:p>
              <a:p>
                <a:pPr lvl="1"/>
                <a:r>
                  <a:rPr lang="en-US" dirty="0" err="1">
                    <a:latin typeface="+mj-lt"/>
                  </a:rPr>
                  <a:t>V</a:t>
                </a:r>
                <a:r>
                  <a:rPr lang="en-US" baseline="-25000" dirty="0" err="1">
                    <a:latin typeface="+mj-lt"/>
                  </a:rPr>
                  <a:t>out</a:t>
                </a:r>
                <a:r>
                  <a:rPr lang="en-US" dirty="0">
                    <a:latin typeface="+mj-lt"/>
                  </a:rPr>
                  <a:t> approaches V</a:t>
                </a:r>
                <a:r>
                  <a:rPr lang="en-US" baseline="-25000" dirty="0">
                    <a:latin typeface="+mj-lt"/>
                  </a:rPr>
                  <a:t>in</a:t>
                </a:r>
              </a:p>
            </p:txBody>
          </p:sp>
        </mc:Choice>
        <mc:Fallback xmlns="">
          <p:sp>
            <p:nvSpPr>
              <p:cNvPr id="3" name="Content Placeholder 2">
                <a:extLst>
                  <a:ext uri="{FF2B5EF4-FFF2-40B4-BE49-F238E27FC236}">
                    <a16:creationId xmlns:a16="http://schemas.microsoft.com/office/drawing/2014/main" id="{C597ECBF-CD39-461F-BB37-6F777173E3FB}"/>
                  </a:ext>
                </a:extLst>
              </p:cNvPr>
              <p:cNvSpPr>
                <a:spLocks noGrp="1" noRot="1" noChangeAspect="1" noMove="1" noResize="1" noEditPoints="1" noAdjustHandles="1" noChangeArrowheads="1" noChangeShapeType="1" noTextEdit="1"/>
              </p:cNvSpPr>
              <p:nvPr>
                <p:ph idx="1"/>
              </p:nvPr>
            </p:nvSpPr>
            <p:spPr>
              <a:xfrm>
                <a:off x="951165" y="1566746"/>
                <a:ext cx="7106850" cy="5029200"/>
              </a:xfrm>
              <a:blipFill>
                <a:blip r:embed="rId2"/>
                <a:stretch>
                  <a:fillRect l="-14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3076" name="Picture 4">
            <a:extLst>
              <a:ext uri="{FF2B5EF4-FFF2-40B4-BE49-F238E27FC236}">
                <a16:creationId xmlns:a16="http://schemas.microsoft.com/office/drawing/2014/main" id="{0ECEFB7B-677D-4F95-A3B1-858C6CBBE8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58015" y="1462088"/>
            <a:ext cx="3361386" cy="432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8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3A688-49B0-3563-24B3-AAB49D22E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E46C3-2123-6096-FE09-BA8FA42E81C5}"/>
              </a:ext>
            </a:extLst>
          </p:cNvPr>
          <p:cNvSpPr>
            <a:spLocks noGrp="1"/>
          </p:cNvSpPr>
          <p:nvPr>
            <p:ph type="title"/>
          </p:nvPr>
        </p:nvSpPr>
        <p:spPr>
          <a:xfrm>
            <a:off x="842180" y="273214"/>
            <a:ext cx="10515600" cy="1325563"/>
          </a:xfrm>
        </p:spPr>
        <p:txBody>
          <a:bodyPr>
            <a:normAutofit/>
          </a:bodyPr>
          <a:lstStyle/>
          <a:p>
            <a:r>
              <a:rPr lang="en-US" dirty="0">
                <a:latin typeface="+mn-lt"/>
              </a:rPr>
              <a:t>Example</a:t>
            </a:r>
          </a:p>
        </p:txBody>
      </p:sp>
      <p:sp>
        <p:nvSpPr>
          <p:cNvPr id="3" name="Content Placeholder 2">
            <a:extLst>
              <a:ext uri="{FF2B5EF4-FFF2-40B4-BE49-F238E27FC236}">
                <a16:creationId xmlns:a16="http://schemas.microsoft.com/office/drawing/2014/main" id="{D0681B66-267C-843A-9408-1D5666F616BC}"/>
              </a:ext>
            </a:extLst>
          </p:cNvPr>
          <p:cNvSpPr>
            <a:spLocks noGrp="1"/>
          </p:cNvSpPr>
          <p:nvPr>
            <p:ph idx="1"/>
          </p:nvPr>
        </p:nvSpPr>
        <p:spPr>
          <a:xfrm>
            <a:off x="842180" y="1387274"/>
            <a:ext cx="10812440" cy="5151638"/>
          </a:xfrm>
        </p:spPr>
        <p:txBody>
          <a:bodyPr>
            <a:normAutofit/>
          </a:bodyPr>
          <a:lstStyle/>
          <a:p>
            <a:pPr marL="0" indent="0">
              <a:buNone/>
            </a:pPr>
            <a:r>
              <a:rPr lang="en-SG" dirty="0"/>
              <a:t>A signal is transmitted from a source, relayed, and then delivered to the final destination. The link has two hops:</a:t>
            </a:r>
          </a:p>
          <a:p>
            <a:pPr marL="0" indent="0">
              <a:buNone/>
            </a:pPr>
            <a:endParaRPr lang="en-SG" dirty="0"/>
          </a:p>
          <a:p>
            <a:pPr marL="457200" lvl="1" indent="0" algn="just">
              <a:buNone/>
            </a:pPr>
            <a:r>
              <a:rPr lang="en-SG" b="1" dirty="0"/>
              <a:t> Hop 1 (Source to Relay):</a:t>
            </a:r>
            <a:r>
              <a:rPr lang="en-SG" dirty="0"/>
              <a:t> Tx Power: 35 dBm, Cable loss: 2 dB</a:t>
            </a:r>
          </a:p>
          <a:p>
            <a:pPr marL="457200" lvl="1" indent="0" algn="just">
              <a:buNone/>
            </a:pPr>
            <a:r>
              <a:rPr lang="en-SG" dirty="0"/>
              <a:t> Upconverter insertion loss: 4 dB, Antenna gain: 10 </a:t>
            </a:r>
            <a:r>
              <a:rPr lang="en-SG" dirty="0" err="1"/>
              <a:t>dBi</a:t>
            </a:r>
            <a:r>
              <a:rPr lang="en-SG" dirty="0"/>
              <a:t>,</a:t>
            </a:r>
          </a:p>
          <a:p>
            <a:pPr marL="457200" lvl="1" indent="0" algn="just">
              <a:buNone/>
            </a:pPr>
            <a:r>
              <a:rPr lang="en-SG" dirty="0"/>
              <a:t> Free-space path loss: 95 dB</a:t>
            </a:r>
          </a:p>
          <a:p>
            <a:pPr marL="0" indent="0" algn="just">
              <a:buNone/>
            </a:pPr>
            <a:endParaRPr lang="en-SG" dirty="0"/>
          </a:p>
          <a:p>
            <a:pPr marL="457200" lvl="1" indent="0" algn="just">
              <a:buNone/>
            </a:pPr>
            <a:r>
              <a:rPr lang="en-SG" b="1" dirty="0"/>
              <a:t>Hop 2 (Relay to Final Destination): </a:t>
            </a:r>
            <a:r>
              <a:rPr lang="en-SG" dirty="0"/>
              <a:t>Relay amplifier gain: 20 dB, Cable loss: 1 dB, Relay antenna gain: 12 </a:t>
            </a:r>
            <a:r>
              <a:rPr lang="en-SG" dirty="0" err="1"/>
              <a:t>dBi</a:t>
            </a:r>
            <a:r>
              <a:rPr lang="en-SG" dirty="0"/>
              <a:t>, Free-space path loss: 98 dB, Final receiver antenna gain: 8 </a:t>
            </a:r>
            <a:r>
              <a:rPr lang="en-SG" dirty="0" err="1"/>
              <a:t>dBi</a:t>
            </a:r>
            <a:r>
              <a:rPr lang="en-SG" dirty="0"/>
              <a:t>, Downconverter insertion loss: 3 dB, Additional cable loss: 1 dB</a:t>
            </a:r>
          </a:p>
          <a:p>
            <a:pPr marL="457200" lvl="1" indent="0" algn="just">
              <a:buNone/>
            </a:pPr>
            <a:endParaRPr lang="en-SG" dirty="0"/>
          </a:p>
          <a:p>
            <a:pPr marL="0" indent="0" algn="ctr">
              <a:buNone/>
            </a:pPr>
            <a:r>
              <a:rPr lang="en-SG" dirty="0"/>
              <a:t>What is final received signal strength?</a:t>
            </a:r>
          </a:p>
          <a:p>
            <a:pPr marL="457200" lvl="1" indent="0">
              <a:buNone/>
            </a:pPr>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787590BA-1554-F2FB-50FD-64F9B82A8ED4}"/>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B18B4487-F5B5-0E8D-C077-E1E77AD2A71B}"/>
              </a:ext>
            </a:extLst>
          </p:cNvPr>
          <p:cNvSpPr>
            <a:spLocks noGrp="1"/>
          </p:cNvSpPr>
          <p:nvPr>
            <p:ph type="sldNum" sz="quarter" idx="12"/>
          </p:nvPr>
        </p:nvSpPr>
        <p:spPr/>
        <p:txBody>
          <a:bodyPr/>
          <a:lstStyle/>
          <a:p>
            <a:fld id="{687B7451-1438-CB4A-8106-82A64F1C7D7B}" type="slidenum">
              <a:rPr lang="sv-SE" smtClean="0"/>
              <a:pPr/>
              <a:t>8</a:t>
            </a:fld>
            <a:endParaRPr lang="sv-SE" dirty="0"/>
          </a:p>
        </p:txBody>
      </p:sp>
      <p:sp>
        <p:nvSpPr>
          <p:cNvPr id="6" name="AutoShape 2" descr="{\displaystyle \mathrm {SNR} ={\frac {P_{\mathrm {signal} }}{P_{\mathrm {noise} }}},}">
            <a:extLst>
              <a:ext uri="{FF2B5EF4-FFF2-40B4-BE49-F238E27FC236}">
                <a16:creationId xmlns:a16="http://schemas.microsoft.com/office/drawing/2014/main" id="{748E2511-1F02-2087-143F-5728B146CA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93552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07595" y="136525"/>
            <a:ext cx="10515600" cy="1325563"/>
          </a:xfrm>
        </p:spPr>
        <p:txBody>
          <a:bodyPr>
            <a:normAutofit/>
          </a:bodyPr>
          <a:lstStyle/>
          <a:p>
            <a:r>
              <a:rPr lang="en-US" sz="4000" dirty="0">
                <a:latin typeface="+mn-lt"/>
              </a:rPr>
              <a:t>How do we measure a resistive sensor?</a:t>
            </a:r>
          </a:p>
        </p:txBody>
      </p:sp>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803371" y="1649431"/>
            <a:ext cx="4364724" cy="4135824"/>
          </a:xfrm>
        </p:spPr>
        <p:txBody>
          <a:bodyPr/>
          <a:lstStyle/>
          <a:p>
            <a:r>
              <a:rPr lang="en-US" dirty="0">
                <a:latin typeface="+mj-lt"/>
              </a:rPr>
              <a:t>Place in series with resistor</a:t>
            </a:r>
          </a:p>
          <a:p>
            <a:pPr lvl="1"/>
            <a:r>
              <a:rPr lang="en-US" dirty="0">
                <a:latin typeface="+mj-lt"/>
              </a:rPr>
              <a:t>Between VCC and ground</a:t>
            </a:r>
          </a:p>
          <a:p>
            <a:endParaRPr lang="en-US" dirty="0">
              <a:latin typeface="+mj-lt"/>
            </a:endParaRPr>
          </a:p>
          <a:p>
            <a:r>
              <a:rPr lang="en-US" dirty="0">
                <a:latin typeface="+mj-lt"/>
              </a:rPr>
              <a:t>Measure voltage between the two relative to ground</a:t>
            </a:r>
          </a:p>
          <a:p>
            <a:endParaRPr lang="en-US" dirty="0">
              <a:latin typeface="+mj-lt"/>
            </a:endParaRPr>
          </a:p>
          <a:p>
            <a:r>
              <a:rPr lang="en-US" dirty="0">
                <a:latin typeface="+mj-lt"/>
              </a:rPr>
              <a:t>Forms a “voltage divider”</a:t>
            </a:r>
          </a:p>
        </p:txBody>
      </p:sp>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80</a:t>
            </a:fld>
            <a:endParaRPr lang="en-US"/>
          </a:p>
        </p:txBody>
      </p:sp>
      <p:pic>
        <p:nvPicPr>
          <p:cNvPr id="2050" name="Picture 2" descr="How Resistive Sensors Work">
            <a:extLst>
              <a:ext uri="{FF2B5EF4-FFF2-40B4-BE49-F238E27FC236}">
                <a16:creationId xmlns:a16="http://schemas.microsoft.com/office/drawing/2014/main" id="{CAF7B0B2-C6FA-4ECC-9113-607DEC375D8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65656" y="1649430"/>
            <a:ext cx="4414930" cy="4135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7449AC-1A00-4FA3-812D-5FF54CD11F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35258" y="1462087"/>
            <a:ext cx="2400631" cy="413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95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81</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421588748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82</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83</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5" y="102078"/>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84</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8" name="Picture 7" descr="A document with text on it&#10;&#10;Description automatically generated">
            <a:extLst>
              <a:ext uri="{FF2B5EF4-FFF2-40B4-BE49-F238E27FC236}">
                <a16:creationId xmlns:a16="http://schemas.microsoft.com/office/drawing/2014/main" id="{4DAF4BDD-62D3-0726-A1E2-64BD7B748384}"/>
              </a:ext>
            </a:extLst>
          </p:cNvPr>
          <p:cNvPicPr>
            <a:picLocks noChangeAspect="1"/>
          </p:cNvPicPr>
          <p:nvPr/>
        </p:nvPicPr>
        <p:blipFill>
          <a:blip r:embed="rId3"/>
          <a:stretch>
            <a:fillRect/>
          </a:stretch>
        </p:blipFill>
        <p:spPr>
          <a:xfrm>
            <a:off x="375320" y="1258909"/>
            <a:ext cx="4576184" cy="5191730"/>
          </a:xfrm>
          <a:prstGeom prst="rect">
            <a:avLst/>
          </a:prstGeom>
        </p:spPr>
      </p:pic>
      <p:pic>
        <p:nvPicPr>
          <p:cNvPr id="11" name="Picture 10" descr="A diagram of a computer&#10;&#10;Description automatically generated">
            <a:extLst>
              <a:ext uri="{FF2B5EF4-FFF2-40B4-BE49-F238E27FC236}">
                <a16:creationId xmlns:a16="http://schemas.microsoft.com/office/drawing/2014/main" id="{0D21C07B-3D1E-6AB3-ECD2-47C8B992E967}"/>
              </a:ext>
            </a:extLst>
          </p:cNvPr>
          <p:cNvPicPr>
            <a:picLocks noChangeAspect="1"/>
          </p:cNvPicPr>
          <p:nvPr/>
        </p:nvPicPr>
        <p:blipFill>
          <a:blip r:embed="rId4"/>
          <a:stretch>
            <a:fillRect/>
          </a:stretch>
        </p:blipFill>
        <p:spPr>
          <a:xfrm>
            <a:off x="5369159" y="1427641"/>
            <a:ext cx="6402296" cy="4271382"/>
          </a:xfrm>
          <a:prstGeom prst="rect">
            <a:avLst/>
          </a:prstGeom>
        </p:spPr>
      </p:pic>
    </p:spTree>
    <p:extLst>
      <p:ext uri="{BB962C8B-B14F-4D97-AF65-F5344CB8AC3E}">
        <p14:creationId xmlns:p14="http://schemas.microsoft.com/office/powerpoint/2010/main" val="264083159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9D36-5468-2DF4-9ACA-C5628AA8046D}"/>
              </a:ext>
            </a:extLst>
          </p:cNvPr>
          <p:cNvSpPr>
            <a:spLocks noGrp="1"/>
          </p:cNvSpPr>
          <p:nvPr>
            <p:ph type="title"/>
          </p:nvPr>
        </p:nvSpPr>
        <p:spPr/>
        <p:txBody>
          <a:bodyPr/>
          <a:lstStyle/>
          <a:p>
            <a:r>
              <a:rPr lang="en-US" dirty="0"/>
              <a:t>Digital Sensors</a:t>
            </a:r>
          </a:p>
        </p:txBody>
      </p:sp>
      <p:sp>
        <p:nvSpPr>
          <p:cNvPr id="3" name="Content Placeholder 2">
            <a:extLst>
              <a:ext uri="{FF2B5EF4-FFF2-40B4-BE49-F238E27FC236}">
                <a16:creationId xmlns:a16="http://schemas.microsoft.com/office/drawing/2014/main" id="{DED56202-15B1-7CD3-8F15-B3049CA19B27}"/>
              </a:ext>
            </a:extLst>
          </p:cNvPr>
          <p:cNvSpPr>
            <a:spLocks noGrp="1"/>
          </p:cNvSpPr>
          <p:nvPr>
            <p:ph idx="1"/>
          </p:nvPr>
        </p:nvSpPr>
        <p:spPr/>
        <p:txBody>
          <a:bodyPr/>
          <a:lstStyle/>
          <a:p>
            <a:pPr algn="just"/>
            <a:r>
              <a:rPr lang="en-US" dirty="0">
                <a:latin typeface="+mj-lt"/>
              </a:rPr>
              <a:t>Some sensors incorporate ADC within their circuits to provide digitized signal which then can be read by a microcontroller</a:t>
            </a:r>
          </a:p>
          <a:p>
            <a:pPr algn="just"/>
            <a:endParaRPr lang="en-US" dirty="0">
              <a:latin typeface="+mj-lt"/>
            </a:endParaRPr>
          </a:p>
          <a:p>
            <a:pPr algn="just"/>
            <a:r>
              <a:rPr lang="en-US" b="1" dirty="0"/>
              <a:t>Dynamic Range: </a:t>
            </a:r>
            <a:r>
              <a:rPr lang="en-SG" dirty="0">
                <a:latin typeface="+mj-lt"/>
              </a:rPr>
              <a:t>Digital sensors are unable to distinguish between two closely-spaced values of the physical quantity. The precision p of a sensor is the smallest absolute difference between two values of a physical quantity whose sensor readings are distinguishable</a:t>
            </a:r>
            <a:endParaRPr lang="en-US" dirty="0">
              <a:latin typeface="+mj-lt"/>
            </a:endParaRPr>
          </a:p>
        </p:txBody>
      </p:sp>
      <p:sp>
        <p:nvSpPr>
          <p:cNvPr id="4" name="Footer Placeholder 3">
            <a:extLst>
              <a:ext uri="{FF2B5EF4-FFF2-40B4-BE49-F238E27FC236}">
                <a16:creationId xmlns:a16="http://schemas.microsoft.com/office/drawing/2014/main" id="{F74F82EF-123B-ED87-44D8-8615E26AC183}"/>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76D72CED-1E8D-E8D6-A0CD-E5C8D59A2EAA}"/>
              </a:ext>
            </a:extLst>
          </p:cNvPr>
          <p:cNvSpPr>
            <a:spLocks noGrp="1"/>
          </p:cNvSpPr>
          <p:nvPr>
            <p:ph type="sldNum" sz="quarter" idx="12"/>
          </p:nvPr>
        </p:nvSpPr>
        <p:spPr/>
        <p:txBody>
          <a:bodyPr/>
          <a:lstStyle/>
          <a:p>
            <a:fld id="{687B7451-1438-CB4A-8106-82A64F1C7D7B}" type="slidenum">
              <a:rPr lang="sv-SE" smtClean="0"/>
              <a:pPr/>
              <a:t>85</a:t>
            </a:fld>
            <a:endParaRPr lang="sv-SE" dirty="0"/>
          </a:p>
        </p:txBody>
      </p:sp>
    </p:spTree>
    <p:extLst>
      <p:ext uri="{BB962C8B-B14F-4D97-AF65-F5344CB8AC3E}">
        <p14:creationId xmlns:p14="http://schemas.microsoft.com/office/powerpoint/2010/main" val="2136730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048AA-818F-C455-FA0E-FDB2C2D4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BB6AE-EBCB-EA36-D03C-833FB95C6A98}"/>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13FD9F21-733A-BF8D-548C-895598B4A9A3}"/>
              </a:ext>
            </a:extLst>
          </p:cNvPr>
          <p:cNvSpPr>
            <a:spLocks noGrp="1"/>
          </p:cNvSpPr>
          <p:nvPr>
            <p:ph idx="1"/>
          </p:nvPr>
        </p:nvSpPr>
        <p:spPr/>
        <p:txBody>
          <a:bodyPr/>
          <a:lstStyle/>
          <a:p>
            <a:pPr algn="just"/>
            <a:r>
              <a:rPr lang="en-SG" dirty="0">
                <a:latin typeface="+mj-lt"/>
              </a:rPr>
              <a:t>D ∈ R+ of a digital sensor is the ratio</a:t>
            </a:r>
          </a:p>
          <a:p>
            <a:pPr algn="just"/>
            <a:r>
              <a:rPr lang="en-SG" dirty="0">
                <a:latin typeface="+mj-lt"/>
              </a:rPr>
              <a:t>p = Represents the precision of the sensor</a:t>
            </a:r>
            <a:endParaRPr lang="en-US" dirty="0">
              <a:latin typeface="+mj-lt"/>
            </a:endParaRPr>
          </a:p>
        </p:txBody>
      </p:sp>
      <p:sp>
        <p:nvSpPr>
          <p:cNvPr id="4" name="Footer Placeholder 3">
            <a:extLst>
              <a:ext uri="{FF2B5EF4-FFF2-40B4-BE49-F238E27FC236}">
                <a16:creationId xmlns:a16="http://schemas.microsoft.com/office/drawing/2014/main" id="{940878AD-1EE2-C64B-9903-45277CED0D9F}"/>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893624FC-EA13-2AEE-4FCC-E15F44EE8A08}"/>
              </a:ext>
            </a:extLst>
          </p:cNvPr>
          <p:cNvSpPr>
            <a:spLocks noGrp="1"/>
          </p:cNvSpPr>
          <p:nvPr>
            <p:ph type="sldNum" sz="quarter" idx="12"/>
          </p:nvPr>
        </p:nvSpPr>
        <p:spPr/>
        <p:txBody>
          <a:bodyPr/>
          <a:lstStyle/>
          <a:p>
            <a:fld id="{687B7451-1438-CB4A-8106-82A64F1C7D7B}" type="slidenum">
              <a:rPr lang="sv-SE" smtClean="0"/>
              <a:pPr/>
              <a:t>86</a:t>
            </a:fld>
            <a:endParaRPr lang="sv-SE" dirty="0"/>
          </a:p>
        </p:txBody>
      </p:sp>
      <p:pic>
        <p:nvPicPr>
          <p:cNvPr id="7" name="Picture 6">
            <a:extLst>
              <a:ext uri="{FF2B5EF4-FFF2-40B4-BE49-F238E27FC236}">
                <a16:creationId xmlns:a16="http://schemas.microsoft.com/office/drawing/2014/main" id="{AB251F46-B7F3-F4F4-6AB2-C7D88599EC41}"/>
              </a:ext>
            </a:extLst>
          </p:cNvPr>
          <p:cNvPicPr>
            <a:picLocks noChangeAspect="1"/>
          </p:cNvPicPr>
          <p:nvPr/>
        </p:nvPicPr>
        <p:blipFill>
          <a:blip r:embed="rId2"/>
          <a:stretch>
            <a:fillRect/>
          </a:stretch>
        </p:blipFill>
        <p:spPr>
          <a:xfrm>
            <a:off x="2467896" y="2712488"/>
            <a:ext cx="6485604" cy="2577612"/>
          </a:xfrm>
          <a:prstGeom prst="rect">
            <a:avLst/>
          </a:prstGeom>
        </p:spPr>
      </p:pic>
    </p:spTree>
    <p:extLst>
      <p:ext uri="{BB962C8B-B14F-4D97-AF65-F5344CB8AC3E}">
        <p14:creationId xmlns:p14="http://schemas.microsoft.com/office/powerpoint/2010/main" val="3111165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FA864-2DC4-8085-4921-987C7414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AEFF1-5B73-7D6E-45B1-B42CA875A4D7}"/>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BD45F3F2-0132-2B2C-A77E-99C02A38FA20}"/>
              </a:ext>
            </a:extLst>
          </p:cNvPr>
          <p:cNvSpPr>
            <a:spLocks noGrp="1"/>
          </p:cNvSpPr>
          <p:nvPr>
            <p:ph idx="1"/>
          </p:nvPr>
        </p:nvSpPr>
        <p:spPr/>
        <p:txBody>
          <a:bodyPr/>
          <a:lstStyle/>
          <a:p>
            <a:pPr algn="just"/>
            <a:r>
              <a:rPr lang="en-SG" dirty="0">
                <a:latin typeface="+mj-lt"/>
              </a:rPr>
              <a:t>D ∈ R+ of a digital sensor is the ratio</a:t>
            </a:r>
          </a:p>
          <a:p>
            <a:pPr algn="just"/>
            <a:r>
              <a:rPr lang="en-SG" dirty="0">
                <a:latin typeface="+mj-lt"/>
              </a:rPr>
              <a:t>p = Represents the precision of the sensor</a:t>
            </a:r>
          </a:p>
          <a:p>
            <a:pPr algn="just"/>
            <a:endParaRPr lang="en-SG" dirty="0">
              <a:latin typeface="+mj-lt"/>
            </a:endParaRPr>
          </a:p>
          <a:p>
            <a:pPr algn="just"/>
            <a:endParaRPr lang="en-SG" dirty="0">
              <a:latin typeface="+mj-lt"/>
            </a:endParaRPr>
          </a:p>
          <a:p>
            <a:pPr algn="just"/>
            <a:endParaRPr lang="en-SG" dirty="0">
              <a:latin typeface="+mj-lt"/>
            </a:endParaRPr>
          </a:p>
          <a:p>
            <a:pPr algn="just"/>
            <a:endParaRPr lang="en-SG" dirty="0">
              <a:latin typeface="+mj-lt"/>
            </a:endParaRPr>
          </a:p>
          <a:p>
            <a:pPr algn="just"/>
            <a:endParaRPr lang="en-SG" dirty="0">
              <a:latin typeface="+mj-lt"/>
            </a:endParaRPr>
          </a:p>
          <a:p>
            <a:pPr algn="just"/>
            <a:r>
              <a:rPr lang="en-SG" dirty="0">
                <a:latin typeface="+mj-lt"/>
              </a:rPr>
              <a:t>Where H and L are the limits of the range in </a:t>
            </a:r>
          </a:p>
        </p:txBody>
      </p:sp>
      <p:sp>
        <p:nvSpPr>
          <p:cNvPr id="4" name="Footer Placeholder 3">
            <a:extLst>
              <a:ext uri="{FF2B5EF4-FFF2-40B4-BE49-F238E27FC236}">
                <a16:creationId xmlns:a16="http://schemas.microsoft.com/office/drawing/2014/main" id="{50E999C5-87A9-EEBF-DDB0-99F06382825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C2B20366-8BEE-76AC-24E6-3B567F7C2467}"/>
              </a:ext>
            </a:extLst>
          </p:cNvPr>
          <p:cNvSpPr>
            <a:spLocks noGrp="1"/>
          </p:cNvSpPr>
          <p:nvPr>
            <p:ph type="sldNum" sz="quarter" idx="12"/>
          </p:nvPr>
        </p:nvSpPr>
        <p:spPr/>
        <p:txBody>
          <a:bodyPr/>
          <a:lstStyle/>
          <a:p>
            <a:fld id="{687B7451-1438-CB4A-8106-82A64F1C7D7B}" type="slidenum">
              <a:rPr lang="sv-SE" smtClean="0"/>
              <a:pPr/>
              <a:t>87</a:t>
            </a:fld>
            <a:endParaRPr lang="sv-SE" dirty="0"/>
          </a:p>
        </p:txBody>
      </p:sp>
      <p:pic>
        <p:nvPicPr>
          <p:cNvPr id="7" name="Picture 6">
            <a:extLst>
              <a:ext uri="{FF2B5EF4-FFF2-40B4-BE49-F238E27FC236}">
                <a16:creationId xmlns:a16="http://schemas.microsoft.com/office/drawing/2014/main" id="{9EE62D13-2653-1994-13AF-B7409228FDF8}"/>
              </a:ext>
            </a:extLst>
          </p:cNvPr>
          <p:cNvPicPr>
            <a:picLocks noChangeAspect="1"/>
          </p:cNvPicPr>
          <p:nvPr/>
        </p:nvPicPr>
        <p:blipFill>
          <a:blip r:embed="rId2"/>
          <a:stretch>
            <a:fillRect/>
          </a:stretch>
        </p:blipFill>
        <p:spPr>
          <a:xfrm>
            <a:off x="2467896" y="2712488"/>
            <a:ext cx="6485604" cy="2577612"/>
          </a:xfrm>
          <a:prstGeom prst="rect">
            <a:avLst/>
          </a:prstGeom>
        </p:spPr>
      </p:pic>
    </p:spTree>
    <p:extLst>
      <p:ext uri="{BB962C8B-B14F-4D97-AF65-F5344CB8AC3E}">
        <p14:creationId xmlns:p14="http://schemas.microsoft.com/office/powerpoint/2010/main" val="989564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CF3C-87EB-0520-3BE8-0A8B18AC5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DE28B-1D95-5FF7-0D8C-C3A290B14143}"/>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39473978-3250-B855-3502-97032F84E0C9}"/>
              </a:ext>
            </a:extLst>
          </p:cNvPr>
          <p:cNvSpPr>
            <a:spLocks noGrp="1"/>
          </p:cNvSpPr>
          <p:nvPr>
            <p:ph idx="1"/>
          </p:nvPr>
        </p:nvSpPr>
        <p:spPr/>
        <p:txBody>
          <a:bodyPr/>
          <a:lstStyle/>
          <a:p>
            <a:pPr algn="just"/>
            <a:r>
              <a:rPr lang="en-SG" dirty="0">
                <a:latin typeface="+mj-lt"/>
              </a:rPr>
              <a:t>Dynamic range is often expressed in the unit of decibels</a:t>
            </a:r>
          </a:p>
          <a:p>
            <a:pPr algn="just"/>
            <a:r>
              <a:rPr lang="en-SG" dirty="0">
                <a:latin typeface="+mj-lt"/>
              </a:rPr>
              <a:t>How do you estimate in decibels?</a:t>
            </a:r>
          </a:p>
          <a:p>
            <a:pPr algn="just"/>
            <a:endParaRPr lang="en-SG" dirty="0">
              <a:latin typeface="+mj-lt"/>
            </a:endParaRPr>
          </a:p>
        </p:txBody>
      </p:sp>
      <p:sp>
        <p:nvSpPr>
          <p:cNvPr id="4" name="Footer Placeholder 3">
            <a:extLst>
              <a:ext uri="{FF2B5EF4-FFF2-40B4-BE49-F238E27FC236}">
                <a16:creationId xmlns:a16="http://schemas.microsoft.com/office/drawing/2014/main" id="{5B2C1C61-D1CB-C403-492F-59C0A18B4317}"/>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FE97E73D-D6D3-4DD3-2F93-00149A4EB4AC}"/>
              </a:ext>
            </a:extLst>
          </p:cNvPr>
          <p:cNvSpPr>
            <a:spLocks noGrp="1"/>
          </p:cNvSpPr>
          <p:nvPr>
            <p:ph type="sldNum" sz="quarter" idx="12"/>
          </p:nvPr>
        </p:nvSpPr>
        <p:spPr/>
        <p:txBody>
          <a:bodyPr/>
          <a:lstStyle/>
          <a:p>
            <a:fld id="{687B7451-1438-CB4A-8106-82A64F1C7D7B}" type="slidenum">
              <a:rPr lang="sv-SE" smtClean="0"/>
              <a:pPr/>
              <a:t>88</a:t>
            </a:fld>
            <a:endParaRPr lang="sv-SE" dirty="0"/>
          </a:p>
        </p:txBody>
      </p:sp>
      <p:pic>
        <p:nvPicPr>
          <p:cNvPr id="6" name="Picture 5">
            <a:extLst>
              <a:ext uri="{FF2B5EF4-FFF2-40B4-BE49-F238E27FC236}">
                <a16:creationId xmlns:a16="http://schemas.microsoft.com/office/drawing/2014/main" id="{7A6646FD-7782-43AD-DCEE-E74F592533B7}"/>
              </a:ext>
            </a:extLst>
          </p:cNvPr>
          <p:cNvPicPr>
            <a:picLocks noChangeAspect="1"/>
          </p:cNvPicPr>
          <p:nvPr/>
        </p:nvPicPr>
        <p:blipFill>
          <a:blip r:embed="rId2"/>
          <a:stretch>
            <a:fillRect/>
          </a:stretch>
        </p:blipFill>
        <p:spPr>
          <a:xfrm>
            <a:off x="3696621" y="3141113"/>
            <a:ext cx="3744093" cy="1488037"/>
          </a:xfrm>
          <a:prstGeom prst="rect">
            <a:avLst/>
          </a:prstGeom>
        </p:spPr>
      </p:pic>
      <p:pic>
        <p:nvPicPr>
          <p:cNvPr id="9" name="Picture 8" descr="A close-up of a number&#10;&#10;Description automatically generated">
            <a:extLst>
              <a:ext uri="{FF2B5EF4-FFF2-40B4-BE49-F238E27FC236}">
                <a16:creationId xmlns:a16="http://schemas.microsoft.com/office/drawing/2014/main" id="{EBFEF901-0BD7-50D7-9BCA-6FCCB71B1036}"/>
              </a:ext>
            </a:extLst>
          </p:cNvPr>
          <p:cNvPicPr>
            <a:picLocks noChangeAspect="1"/>
          </p:cNvPicPr>
          <p:nvPr/>
        </p:nvPicPr>
        <p:blipFill>
          <a:blip r:embed="rId3"/>
          <a:stretch>
            <a:fillRect/>
          </a:stretch>
        </p:blipFill>
        <p:spPr>
          <a:xfrm>
            <a:off x="3422367" y="5009357"/>
            <a:ext cx="4292600" cy="1257300"/>
          </a:xfrm>
          <a:prstGeom prst="rect">
            <a:avLst/>
          </a:prstGeom>
        </p:spPr>
      </p:pic>
    </p:spTree>
    <p:extLst>
      <p:ext uri="{BB962C8B-B14F-4D97-AF65-F5344CB8AC3E}">
        <p14:creationId xmlns:p14="http://schemas.microsoft.com/office/powerpoint/2010/main" val="1039258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C542-296C-929E-9ACD-B13D85C24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EE18B-DA55-9598-9260-0515CFFBFEDB}"/>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7F60D12B-3AA4-0E16-BAE8-B877A245FFC0}"/>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a:t>
            </a:r>
          </a:p>
          <a:p>
            <a:pPr algn="just"/>
            <a:endParaRPr lang="en-SG" dirty="0">
              <a:latin typeface="+mj-lt"/>
            </a:endParaRPr>
          </a:p>
          <a:p>
            <a:pPr algn="just"/>
            <a:endParaRPr lang="en-SG" dirty="0">
              <a:latin typeface="+mj-lt"/>
            </a:endParaRPr>
          </a:p>
        </p:txBody>
      </p:sp>
      <p:sp>
        <p:nvSpPr>
          <p:cNvPr id="4" name="Footer Placeholder 3">
            <a:extLst>
              <a:ext uri="{FF2B5EF4-FFF2-40B4-BE49-F238E27FC236}">
                <a16:creationId xmlns:a16="http://schemas.microsoft.com/office/drawing/2014/main" id="{E04E5884-66D8-17BE-37A5-957B19BEE8F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B99D694-5A87-A845-E65D-F72324CA5285}"/>
              </a:ext>
            </a:extLst>
          </p:cNvPr>
          <p:cNvSpPr>
            <a:spLocks noGrp="1"/>
          </p:cNvSpPr>
          <p:nvPr>
            <p:ph type="sldNum" sz="quarter" idx="12"/>
          </p:nvPr>
        </p:nvSpPr>
        <p:spPr/>
        <p:txBody>
          <a:bodyPr/>
          <a:lstStyle/>
          <a:p>
            <a:fld id="{687B7451-1438-CB4A-8106-82A64F1C7D7B}" type="slidenum">
              <a:rPr lang="sv-SE" smtClean="0"/>
              <a:pPr/>
              <a:t>89</a:t>
            </a:fld>
            <a:endParaRPr lang="sv-SE" dirty="0"/>
          </a:p>
        </p:txBody>
      </p:sp>
    </p:spTree>
    <p:extLst>
      <p:ext uri="{BB962C8B-B14F-4D97-AF65-F5344CB8AC3E}">
        <p14:creationId xmlns:p14="http://schemas.microsoft.com/office/powerpoint/2010/main" val="35817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EB02-E45A-B20C-5912-6DDB537AA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89ED77-2186-4155-E6D1-71013E1BC7D5}"/>
              </a:ext>
            </a:extLst>
          </p:cNvPr>
          <p:cNvSpPr>
            <a:spLocks noGrp="1"/>
          </p:cNvSpPr>
          <p:nvPr>
            <p:ph type="title"/>
          </p:nvPr>
        </p:nvSpPr>
        <p:spPr>
          <a:xfrm>
            <a:off x="685800" y="229643"/>
            <a:ext cx="10515600" cy="1325563"/>
          </a:xfrm>
        </p:spPr>
        <p:txBody>
          <a:bodyPr>
            <a:normAutofit/>
          </a:bodyPr>
          <a:lstStyle/>
          <a:p>
            <a:r>
              <a:rPr lang="en-US" dirty="0">
                <a:latin typeface="+mn-lt"/>
              </a:rPr>
              <a:t>When can we add quantities together?</a:t>
            </a:r>
          </a:p>
        </p:txBody>
      </p:sp>
      <p:sp>
        <p:nvSpPr>
          <p:cNvPr id="3" name="Content Placeholder 2">
            <a:extLst>
              <a:ext uri="{FF2B5EF4-FFF2-40B4-BE49-F238E27FC236}">
                <a16:creationId xmlns:a16="http://schemas.microsoft.com/office/drawing/2014/main" id="{408E31B5-E1F5-7E5E-075B-4C46D79E714D}"/>
              </a:ext>
            </a:extLst>
          </p:cNvPr>
          <p:cNvSpPr>
            <a:spLocks noGrp="1"/>
          </p:cNvSpPr>
          <p:nvPr>
            <p:ph idx="1"/>
          </p:nvPr>
        </p:nvSpPr>
        <p:spPr>
          <a:xfrm>
            <a:off x="689780" y="1555206"/>
            <a:ext cx="10812440" cy="4801144"/>
          </a:xfrm>
        </p:spPr>
        <p:txBody>
          <a:bodyPr>
            <a:normAutofit lnSpcReduction="10000"/>
          </a:bodyPr>
          <a:lstStyle/>
          <a:p>
            <a:pPr marL="0" indent="0">
              <a:buNone/>
            </a:pPr>
            <a:r>
              <a:rPr lang="en-SG" b="1" dirty="0"/>
              <a:t>Addition/Subtraction is Valid:</a:t>
            </a:r>
            <a:endParaRPr lang="en-SG" dirty="0"/>
          </a:p>
          <a:p>
            <a:pPr marL="0" indent="0">
              <a:buNone/>
            </a:pPr>
            <a:r>
              <a:rPr lang="en-SG" dirty="0">
                <a:latin typeface="+mj-lt"/>
              </a:rPr>
              <a:t>When you’re dealing with </a:t>
            </a:r>
            <a:r>
              <a:rPr lang="en-SG" b="1" dirty="0">
                <a:latin typeface="+mj-lt"/>
              </a:rPr>
              <a:t>ratios</a:t>
            </a:r>
            <a:r>
              <a:rPr lang="en-SG" dirty="0">
                <a:latin typeface="+mj-lt"/>
              </a:rPr>
              <a:t> (gains or losses), expressed in dB or </a:t>
            </a:r>
            <a:r>
              <a:rPr lang="en-SG" dirty="0" err="1">
                <a:latin typeface="+mj-lt"/>
              </a:rPr>
              <a:t>dBi</a:t>
            </a:r>
            <a:r>
              <a:rPr lang="en-SG" dirty="0">
                <a:latin typeface="+mj-lt"/>
              </a:rPr>
              <a:t>, you can add/subtract them directly because they represent multiplicative factors in the linear domain.</a:t>
            </a:r>
          </a:p>
          <a:p>
            <a:pPr marL="0" indent="0">
              <a:buNone/>
            </a:pPr>
            <a:r>
              <a:rPr lang="en-SG" b="1" dirty="0"/>
              <a:t>Addition is Not Direct for Absolute Powers (dBm):</a:t>
            </a:r>
            <a:endParaRPr lang="en-SG" dirty="0"/>
          </a:p>
          <a:p>
            <a:pPr marL="0" indent="0">
              <a:buNone/>
            </a:pPr>
            <a:r>
              <a:rPr lang="en-SG" dirty="0">
                <a:latin typeface="+mj-lt"/>
              </a:rPr>
              <a:t>dBm values are absolute measures of power. To combine independent power sources, convert to a linear scale (</a:t>
            </a:r>
            <a:r>
              <a:rPr lang="en-SG" dirty="0" err="1">
                <a:latin typeface="+mj-lt"/>
              </a:rPr>
              <a:t>mW</a:t>
            </a:r>
            <a:r>
              <a:rPr lang="en-SG" dirty="0">
                <a:latin typeface="+mj-lt"/>
              </a:rPr>
              <a:t>), perform the addition, and then convert back to dBm.</a:t>
            </a:r>
          </a:p>
          <a:p>
            <a:pPr marL="0" indent="0">
              <a:buNone/>
            </a:pPr>
            <a:r>
              <a:rPr lang="en-SG" b="1" dirty="0"/>
              <a:t>Understanding the Context is Crucial:</a:t>
            </a:r>
            <a:endParaRPr lang="en-SG" dirty="0"/>
          </a:p>
          <a:p>
            <a:pPr marL="0" indent="0">
              <a:buNone/>
            </a:pPr>
            <a:r>
              <a:rPr lang="en-SG" dirty="0">
                <a:latin typeface="+mj-lt"/>
              </a:rPr>
              <a:t>Always verify whether the decibel values represent </a:t>
            </a:r>
            <a:r>
              <a:rPr lang="en-SG" i="1" dirty="0">
                <a:latin typeface="+mj-lt"/>
              </a:rPr>
              <a:t>absolute power levels</a:t>
            </a:r>
            <a:r>
              <a:rPr lang="en-SG" dirty="0">
                <a:latin typeface="+mj-lt"/>
              </a:rPr>
              <a:t> or </a:t>
            </a:r>
            <a:r>
              <a:rPr lang="en-SG" i="1" dirty="0">
                <a:latin typeface="+mj-lt"/>
              </a:rPr>
              <a:t>relative gains/losses</a:t>
            </a:r>
            <a:r>
              <a:rPr lang="en-SG" dirty="0">
                <a:latin typeface="+mj-lt"/>
              </a:rPr>
              <a:t> before performing arithmetic operations.</a:t>
            </a:r>
          </a:p>
          <a:p>
            <a:endParaRPr lang="en-US" dirty="0">
              <a:latin typeface="+mj-lt"/>
            </a:endParaRP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7303ACE7-F7BF-38BF-34F4-98E42CF05020}"/>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CFF0566B-A196-3B90-C625-25A4478826CC}"/>
              </a:ext>
            </a:extLst>
          </p:cNvPr>
          <p:cNvSpPr>
            <a:spLocks noGrp="1"/>
          </p:cNvSpPr>
          <p:nvPr>
            <p:ph type="sldNum" sz="quarter" idx="12"/>
          </p:nvPr>
        </p:nvSpPr>
        <p:spPr/>
        <p:txBody>
          <a:bodyPr/>
          <a:lstStyle/>
          <a:p>
            <a:fld id="{687B7451-1438-CB4A-8106-82A64F1C7D7B}" type="slidenum">
              <a:rPr lang="sv-SE" smtClean="0"/>
              <a:pPr/>
              <a:t>9</a:t>
            </a:fld>
            <a:endParaRPr lang="sv-SE" dirty="0"/>
          </a:p>
        </p:txBody>
      </p:sp>
      <p:sp>
        <p:nvSpPr>
          <p:cNvPr id="6" name="AutoShape 2" descr="{\displaystyle \mathrm {SNR} ={\frac {P_{\mathrm {signal} }}{P_{\mathrm {noise} }}},}">
            <a:extLst>
              <a:ext uri="{FF2B5EF4-FFF2-40B4-BE49-F238E27FC236}">
                <a16:creationId xmlns:a16="http://schemas.microsoft.com/office/drawing/2014/main" id="{57155ECF-6675-9671-DFB5-D5378F656A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57021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B6F2-1D16-1F3E-3D71-20C2E3D9D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545AD-F922-5870-A012-48199C856F0A}"/>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E3CC0C99-E27E-A8D3-412D-6F72BB894047}"/>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a:t>
            </a:r>
          </a:p>
          <a:p>
            <a:pPr algn="just"/>
            <a:endParaRPr lang="en-SG" dirty="0">
              <a:latin typeface="+mj-lt"/>
            </a:endParaRPr>
          </a:p>
        </p:txBody>
      </p:sp>
      <p:sp>
        <p:nvSpPr>
          <p:cNvPr id="4" name="Footer Placeholder 3">
            <a:extLst>
              <a:ext uri="{FF2B5EF4-FFF2-40B4-BE49-F238E27FC236}">
                <a16:creationId xmlns:a16="http://schemas.microsoft.com/office/drawing/2014/main" id="{D3EDF126-D95E-FB84-7625-0308F479BDA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4695EE63-A580-9EF0-758B-0BFA21C662D6}"/>
              </a:ext>
            </a:extLst>
          </p:cNvPr>
          <p:cNvSpPr>
            <a:spLocks noGrp="1"/>
          </p:cNvSpPr>
          <p:nvPr>
            <p:ph type="sldNum" sz="quarter" idx="12"/>
          </p:nvPr>
        </p:nvSpPr>
        <p:spPr/>
        <p:txBody>
          <a:bodyPr/>
          <a:lstStyle/>
          <a:p>
            <a:fld id="{687B7451-1438-CB4A-8106-82A64F1C7D7B}" type="slidenum">
              <a:rPr lang="sv-SE" smtClean="0"/>
              <a:pPr/>
              <a:t>90</a:t>
            </a:fld>
            <a:endParaRPr lang="sv-SE" dirty="0"/>
          </a:p>
        </p:txBody>
      </p:sp>
    </p:spTree>
    <p:extLst>
      <p:ext uri="{BB962C8B-B14F-4D97-AF65-F5344CB8AC3E}">
        <p14:creationId xmlns:p14="http://schemas.microsoft.com/office/powerpoint/2010/main" val="40937065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C49FC-5F49-EB40-66F0-309EEC8D5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A30E9-DC5C-46F9-FDF4-A15DCC94B0A0}"/>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AE53C4E1-A169-CC82-F384-6137946B13BB}"/>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endParaRPr lang="en-SG" dirty="0">
              <a:latin typeface="+mj-lt"/>
            </a:endParaRPr>
          </a:p>
        </p:txBody>
      </p:sp>
      <p:sp>
        <p:nvSpPr>
          <p:cNvPr id="4" name="Footer Placeholder 3">
            <a:extLst>
              <a:ext uri="{FF2B5EF4-FFF2-40B4-BE49-F238E27FC236}">
                <a16:creationId xmlns:a16="http://schemas.microsoft.com/office/drawing/2014/main" id="{E1BC2553-1F6C-8D7B-6ABF-B52A930DC4A4}"/>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629413BE-DF5E-0C65-9AD1-372A853A98ED}"/>
              </a:ext>
            </a:extLst>
          </p:cNvPr>
          <p:cNvSpPr>
            <a:spLocks noGrp="1"/>
          </p:cNvSpPr>
          <p:nvPr>
            <p:ph type="sldNum" sz="quarter" idx="12"/>
          </p:nvPr>
        </p:nvSpPr>
        <p:spPr/>
        <p:txBody>
          <a:bodyPr/>
          <a:lstStyle/>
          <a:p>
            <a:fld id="{687B7451-1438-CB4A-8106-82A64F1C7D7B}" type="slidenum">
              <a:rPr lang="sv-SE" smtClean="0"/>
              <a:pPr/>
              <a:t>91</a:t>
            </a:fld>
            <a:endParaRPr lang="sv-SE" dirty="0"/>
          </a:p>
        </p:txBody>
      </p:sp>
    </p:spTree>
    <p:extLst>
      <p:ext uri="{BB962C8B-B14F-4D97-AF65-F5344CB8AC3E}">
        <p14:creationId xmlns:p14="http://schemas.microsoft.com/office/powerpoint/2010/main" val="26413043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54462-B06D-7ED0-DFE9-309F7C889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8FD82-1A03-0BA6-5C45-38417C9F3D2C}"/>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EF77EC8A-3B80-7AF4-F20E-9DC0A733C04F}"/>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r>
              <a:rPr lang="en-SG" dirty="0">
                <a:latin typeface="+mj-lt"/>
              </a:rPr>
              <a:t>Digital sensor picks </a:t>
            </a:r>
            <a:r>
              <a:rPr lang="en-SG" dirty="0"/>
              <a:t>one of the </a:t>
            </a:r>
            <a:r>
              <a:rPr lang="en-SG" dirty="0">
                <a:latin typeface="+mj-lt"/>
              </a:rPr>
              <a:t>2</a:t>
            </a:r>
            <a:r>
              <a:rPr lang="en-SG" baseline="30000" dirty="0">
                <a:latin typeface="+mj-lt"/>
              </a:rPr>
              <a:t>n</a:t>
            </a:r>
            <a:r>
              <a:rPr lang="en-SG" dirty="0">
                <a:latin typeface="+mj-lt"/>
              </a:rPr>
              <a:t> distinct numbers to represent it</a:t>
            </a:r>
          </a:p>
          <a:p>
            <a:pPr lvl="1" algn="just"/>
            <a:r>
              <a:rPr lang="en-SG" dirty="0">
                <a:latin typeface="+mj-lt"/>
              </a:rPr>
              <a:t>Thus the sensor readings are Quantized!</a:t>
            </a:r>
          </a:p>
        </p:txBody>
      </p:sp>
      <p:sp>
        <p:nvSpPr>
          <p:cNvPr id="4" name="Footer Placeholder 3">
            <a:extLst>
              <a:ext uri="{FF2B5EF4-FFF2-40B4-BE49-F238E27FC236}">
                <a16:creationId xmlns:a16="http://schemas.microsoft.com/office/drawing/2014/main" id="{AF7AB707-CBA1-2A17-B71D-2C1FF012C189}"/>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186D1126-0134-8309-B609-6DD09B2B0A63}"/>
              </a:ext>
            </a:extLst>
          </p:cNvPr>
          <p:cNvSpPr>
            <a:spLocks noGrp="1"/>
          </p:cNvSpPr>
          <p:nvPr>
            <p:ph type="sldNum" sz="quarter" idx="12"/>
          </p:nvPr>
        </p:nvSpPr>
        <p:spPr/>
        <p:txBody>
          <a:bodyPr/>
          <a:lstStyle/>
          <a:p>
            <a:fld id="{687B7451-1438-CB4A-8106-82A64F1C7D7B}" type="slidenum">
              <a:rPr lang="sv-SE" smtClean="0"/>
              <a:pPr/>
              <a:t>92</a:t>
            </a:fld>
            <a:endParaRPr lang="sv-SE" dirty="0"/>
          </a:p>
        </p:txBody>
      </p:sp>
    </p:spTree>
    <p:extLst>
      <p:ext uri="{BB962C8B-B14F-4D97-AF65-F5344CB8AC3E}">
        <p14:creationId xmlns:p14="http://schemas.microsoft.com/office/powerpoint/2010/main" val="3155962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47658-92C1-2115-672E-C338DBAF7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48F32-2621-D974-EDDD-41386A66560F}"/>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9DD30EFA-211A-9E10-704C-EB0B7FDDE607}"/>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r>
              <a:rPr lang="en-SG" dirty="0">
                <a:latin typeface="+mj-lt"/>
              </a:rPr>
              <a:t>Digital sensor picks </a:t>
            </a:r>
            <a:r>
              <a:rPr lang="en-SG" dirty="0"/>
              <a:t>one of the </a:t>
            </a:r>
            <a:r>
              <a:rPr lang="en-SG" dirty="0">
                <a:latin typeface="+mj-lt"/>
              </a:rPr>
              <a:t>2</a:t>
            </a:r>
            <a:r>
              <a:rPr lang="en-SG" baseline="30000" dirty="0">
                <a:latin typeface="+mj-lt"/>
              </a:rPr>
              <a:t>n</a:t>
            </a:r>
            <a:r>
              <a:rPr lang="en-SG" dirty="0">
                <a:latin typeface="+mj-lt"/>
              </a:rPr>
              <a:t> distinct numbers to represent it</a:t>
            </a:r>
          </a:p>
          <a:p>
            <a:pPr lvl="1" algn="just"/>
            <a:r>
              <a:rPr lang="en-SG" dirty="0">
                <a:latin typeface="+mj-lt"/>
              </a:rPr>
              <a:t>Thus the sensor readings are Quantized!</a:t>
            </a:r>
          </a:p>
        </p:txBody>
      </p:sp>
      <p:sp>
        <p:nvSpPr>
          <p:cNvPr id="4" name="Footer Placeholder 3">
            <a:extLst>
              <a:ext uri="{FF2B5EF4-FFF2-40B4-BE49-F238E27FC236}">
                <a16:creationId xmlns:a16="http://schemas.microsoft.com/office/drawing/2014/main" id="{9C4B3081-F7F1-C7BE-39B1-338B9FE3FE0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7EC95730-F4CB-56B8-3285-858CA1BC1370}"/>
              </a:ext>
            </a:extLst>
          </p:cNvPr>
          <p:cNvSpPr>
            <a:spLocks noGrp="1"/>
          </p:cNvSpPr>
          <p:nvPr>
            <p:ph type="sldNum" sz="quarter" idx="12"/>
          </p:nvPr>
        </p:nvSpPr>
        <p:spPr/>
        <p:txBody>
          <a:bodyPr/>
          <a:lstStyle/>
          <a:p>
            <a:fld id="{687B7451-1438-CB4A-8106-82A64F1C7D7B}" type="slidenum">
              <a:rPr lang="sv-SE" smtClean="0"/>
              <a:pPr/>
              <a:t>93</a:t>
            </a:fld>
            <a:endParaRPr lang="sv-SE" dirty="0"/>
          </a:p>
        </p:txBody>
      </p:sp>
    </p:spTree>
    <p:extLst>
      <p:ext uri="{BB962C8B-B14F-4D97-AF65-F5344CB8AC3E}">
        <p14:creationId xmlns:p14="http://schemas.microsoft.com/office/powerpoint/2010/main" val="2284146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36BBD-FEF7-2EB3-056B-727D6F5F7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3010F9-57B7-118A-CB52-5E5787361EFA}"/>
              </a:ext>
            </a:extLst>
          </p:cNvPr>
          <p:cNvSpPr>
            <a:spLocks noGrp="1"/>
          </p:cNvSpPr>
          <p:nvPr>
            <p:ph type="title"/>
          </p:nvPr>
        </p:nvSpPr>
        <p:spPr/>
        <p:txBody>
          <a:bodyPr/>
          <a:lstStyle/>
          <a:p>
            <a:r>
              <a:rPr lang="en-US" dirty="0"/>
              <a:t>Ideal digital sensor? What should be n and p</a:t>
            </a:r>
          </a:p>
        </p:txBody>
      </p:sp>
      <p:sp>
        <p:nvSpPr>
          <p:cNvPr id="3" name="Content Placeholder 2">
            <a:extLst>
              <a:ext uri="{FF2B5EF4-FFF2-40B4-BE49-F238E27FC236}">
                <a16:creationId xmlns:a16="http://schemas.microsoft.com/office/drawing/2014/main" id="{86BCECD8-F718-90FD-7DB7-4F7B38EBF44F}"/>
              </a:ext>
            </a:extLst>
          </p:cNvPr>
          <p:cNvSpPr>
            <a:spLocks noGrp="1"/>
          </p:cNvSpPr>
          <p:nvPr>
            <p:ph idx="1"/>
          </p:nvPr>
        </p:nvSpPr>
        <p:spPr>
          <a:xfrm>
            <a:off x="838200" y="1562389"/>
            <a:ext cx="10515600" cy="4351338"/>
          </a:xfrm>
        </p:spPr>
        <p:txBody>
          <a:bodyPr/>
          <a:lstStyle/>
          <a:p>
            <a:pPr algn="just"/>
            <a:endParaRPr lang="en-SG" dirty="0">
              <a:latin typeface="+mj-lt"/>
            </a:endParaRPr>
          </a:p>
        </p:txBody>
      </p:sp>
      <p:sp>
        <p:nvSpPr>
          <p:cNvPr id="4" name="Footer Placeholder 3">
            <a:extLst>
              <a:ext uri="{FF2B5EF4-FFF2-40B4-BE49-F238E27FC236}">
                <a16:creationId xmlns:a16="http://schemas.microsoft.com/office/drawing/2014/main" id="{B043EBC0-4E00-24A5-2C85-95193D87ED04}"/>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80AF9AF3-C503-6A57-F179-B583C999309F}"/>
              </a:ext>
            </a:extLst>
          </p:cNvPr>
          <p:cNvSpPr>
            <a:spLocks noGrp="1"/>
          </p:cNvSpPr>
          <p:nvPr>
            <p:ph type="sldNum" sz="quarter" idx="12"/>
          </p:nvPr>
        </p:nvSpPr>
        <p:spPr/>
        <p:txBody>
          <a:bodyPr/>
          <a:lstStyle/>
          <a:p>
            <a:fld id="{687B7451-1438-CB4A-8106-82A64F1C7D7B}" type="slidenum">
              <a:rPr lang="sv-SE" smtClean="0"/>
              <a:pPr/>
              <a:t>94</a:t>
            </a:fld>
            <a:endParaRPr lang="sv-SE" dirty="0"/>
          </a:p>
        </p:txBody>
      </p:sp>
    </p:spTree>
    <p:extLst>
      <p:ext uri="{BB962C8B-B14F-4D97-AF65-F5344CB8AC3E}">
        <p14:creationId xmlns:p14="http://schemas.microsoft.com/office/powerpoint/2010/main" val="1459951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C813-BEAB-2774-9630-CDB26977D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B4E61-2C1B-B3DD-7EEC-13AC3759C82F}"/>
              </a:ext>
            </a:extLst>
          </p:cNvPr>
          <p:cNvSpPr>
            <a:spLocks noGrp="1"/>
          </p:cNvSpPr>
          <p:nvPr>
            <p:ph type="title"/>
          </p:nvPr>
        </p:nvSpPr>
        <p:spPr/>
        <p:txBody>
          <a:bodyPr/>
          <a:lstStyle/>
          <a:p>
            <a:r>
              <a:rPr lang="en-US" dirty="0"/>
              <a:t>Ideal digital sensor? What should be n and p</a:t>
            </a:r>
          </a:p>
        </p:txBody>
      </p:sp>
      <p:sp>
        <p:nvSpPr>
          <p:cNvPr id="3" name="Content Placeholder 2">
            <a:extLst>
              <a:ext uri="{FF2B5EF4-FFF2-40B4-BE49-F238E27FC236}">
                <a16:creationId xmlns:a16="http://schemas.microsoft.com/office/drawing/2014/main" id="{397EF360-2CAB-FD37-7838-693B8FC090A2}"/>
              </a:ext>
            </a:extLst>
          </p:cNvPr>
          <p:cNvSpPr>
            <a:spLocks noGrp="1"/>
          </p:cNvSpPr>
          <p:nvPr>
            <p:ph idx="1"/>
          </p:nvPr>
        </p:nvSpPr>
        <p:spPr>
          <a:xfrm>
            <a:off x="838200" y="1690688"/>
            <a:ext cx="10515600" cy="4270375"/>
          </a:xfrm>
        </p:spPr>
        <p:txBody>
          <a:bodyPr/>
          <a:lstStyle/>
          <a:p>
            <a:pPr algn="just"/>
            <a:r>
              <a:rPr lang="en-SG" b="1" dirty="0"/>
              <a:t>Ideal digital sensor: </a:t>
            </a:r>
            <a:r>
              <a:rPr lang="en-SG" dirty="0">
                <a:latin typeface="+mj-lt"/>
              </a:rPr>
              <a:t>two physical quantities that differ by the precision p are represented by digital quantities that differ by one bit</a:t>
            </a:r>
          </a:p>
          <a:p>
            <a:pPr algn="just"/>
            <a:r>
              <a:rPr lang="en-SG" dirty="0">
                <a:latin typeface="+mj-lt"/>
              </a:rPr>
              <a:t> Precision and quantization become intertwined</a:t>
            </a:r>
          </a:p>
        </p:txBody>
      </p:sp>
      <p:sp>
        <p:nvSpPr>
          <p:cNvPr id="4" name="Footer Placeholder 3">
            <a:extLst>
              <a:ext uri="{FF2B5EF4-FFF2-40B4-BE49-F238E27FC236}">
                <a16:creationId xmlns:a16="http://schemas.microsoft.com/office/drawing/2014/main" id="{C9888972-E640-5551-84AA-C311E7148770}"/>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9B00B6C9-F84D-BA4D-EB53-B532754BEE47}"/>
              </a:ext>
            </a:extLst>
          </p:cNvPr>
          <p:cNvSpPr>
            <a:spLocks noGrp="1"/>
          </p:cNvSpPr>
          <p:nvPr>
            <p:ph type="sldNum" sz="quarter" idx="12"/>
          </p:nvPr>
        </p:nvSpPr>
        <p:spPr/>
        <p:txBody>
          <a:bodyPr/>
          <a:lstStyle/>
          <a:p>
            <a:fld id="{687B7451-1438-CB4A-8106-82A64F1C7D7B}" type="slidenum">
              <a:rPr lang="sv-SE" smtClean="0"/>
              <a:pPr/>
              <a:t>95</a:t>
            </a:fld>
            <a:endParaRPr lang="sv-SE" dirty="0"/>
          </a:p>
        </p:txBody>
      </p:sp>
    </p:spTree>
    <p:extLst>
      <p:ext uri="{BB962C8B-B14F-4D97-AF65-F5344CB8AC3E}">
        <p14:creationId xmlns:p14="http://schemas.microsoft.com/office/powerpoint/2010/main" val="8406758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9B363-3C89-E13D-069A-84896FE85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23E04-30FA-7CEB-173E-DF6C950333EA}"/>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725C88E7-1596-6E28-C1A1-6AB9A4134485}"/>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p:txBody>
      </p:sp>
      <p:sp>
        <p:nvSpPr>
          <p:cNvPr id="4" name="Footer Placeholder 3">
            <a:extLst>
              <a:ext uri="{FF2B5EF4-FFF2-40B4-BE49-F238E27FC236}">
                <a16:creationId xmlns:a16="http://schemas.microsoft.com/office/drawing/2014/main" id="{4731A1F5-D6D6-8E10-CD8D-B300120A072E}"/>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15DA7AE-F98A-D14F-DED6-0F1B1CF34DDC}"/>
              </a:ext>
            </a:extLst>
          </p:cNvPr>
          <p:cNvSpPr>
            <a:spLocks noGrp="1"/>
          </p:cNvSpPr>
          <p:nvPr>
            <p:ph type="sldNum" sz="quarter" idx="12"/>
          </p:nvPr>
        </p:nvSpPr>
        <p:spPr/>
        <p:txBody>
          <a:bodyPr/>
          <a:lstStyle/>
          <a:p>
            <a:fld id="{687B7451-1438-CB4A-8106-82A64F1C7D7B}" type="slidenum">
              <a:rPr lang="sv-SE" smtClean="0"/>
              <a:pPr/>
              <a:t>96</a:t>
            </a:fld>
            <a:endParaRPr lang="sv-SE" dirty="0"/>
          </a:p>
        </p:txBody>
      </p:sp>
      <p:pic>
        <p:nvPicPr>
          <p:cNvPr id="7" name="Picture 6" descr="A graph of a staircase&#10;&#10;Description automatically generated">
            <a:extLst>
              <a:ext uri="{FF2B5EF4-FFF2-40B4-BE49-F238E27FC236}">
                <a16:creationId xmlns:a16="http://schemas.microsoft.com/office/drawing/2014/main" id="{8FCD1CCF-2730-F047-41B8-D4B23BF73C2F}"/>
              </a:ext>
            </a:extLst>
          </p:cNvPr>
          <p:cNvPicPr>
            <a:picLocks noChangeAspect="1"/>
          </p:cNvPicPr>
          <p:nvPr/>
        </p:nvPicPr>
        <p:blipFill>
          <a:blip r:embed="rId2"/>
          <a:stretch>
            <a:fillRect/>
          </a:stretch>
        </p:blipFill>
        <p:spPr>
          <a:xfrm>
            <a:off x="4232275" y="3268229"/>
            <a:ext cx="3727450" cy="2890477"/>
          </a:xfrm>
          <a:prstGeom prst="rect">
            <a:avLst/>
          </a:prstGeom>
        </p:spPr>
      </p:pic>
    </p:spTree>
    <p:extLst>
      <p:ext uri="{BB962C8B-B14F-4D97-AF65-F5344CB8AC3E}">
        <p14:creationId xmlns:p14="http://schemas.microsoft.com/office/powerpoint/2010/main" val="1583679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C5C2-BA5C-F1C2-D3FC-B286C4EFE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D8D39-0715-A349-3905-93E17B478D66}"/>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3AA9400C-272C-BB7F-7263-A327E3ED76F2}"/>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a:t>
            </a:r>
          </a:p>
          <a:p>
            <a:pPr marL="0" indent="0" algn="ctr">
              <a:buNone/>
            </a:pPr>
            <a:endParaRPr lang="en-SG" dirty="0">
              <a:latin typeface="+mj-lt"/>
            </a:endParaRPr>
          </a:p>
        </p:txBody>
      </p:sp>
      <p:sp>
        <p:nvSpPr>
          <p:cNvPr id="4" name="Footer Placeholder 3">
            <a:extLst>
              <a:ext uri="{FF2B5EF4-FFF2-40B4-BE49-F238E27FC236}">
                <a16:creationId xmlns:a16="http://schemas.microsoft.com/office/drawing/2014/main" id="{47F2F40D-5C13-9194-6FF4-02EE5CAC980E}"/>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58876265-1259-3CE6-085D-045AF13E2D1A}"/>
              </a:ext>
            </a:extLst>
          </p:cNvPr>
          <p:cNvSpPr>
            <a:spLocks noGrp="1"/>
          </p:cNvSpPr>
          <p:nvPr>
            <p:ph type="sldNum" sz="quarter" idx="12"/>
          </p:nvPr>
        </p:nvSpPr>
        <p:spPr/>
        <p:txBody>
          <a:bodyPr/>
          <a:lstStyle/>
          <a:p>
            <a:fld id="{687B7451-1438-CB4A-8106-82A64F1C7D7B}" type="slidenum">
              <a:rPr lang="sv-SE" smtClean="0"/>
              <a:pPr/>
              <a:t>97</a:t>
            </a:fld>
            <a:endParaRPr lang="sv-SE" dirty="0"/>
          </a:p>
        </p:txBody>
      </p:sp>
      <p:pic>
        <p:nvPicPr>
          <p:cNvPr id="7" name="Picture 6" descr="A graph of a staircase&#10;&#10;Description automatically generated">
            <a:extLst>
              <a:ext uri="{FF2B5EF4-FFF2-40B4-BE49-F238E27FC236}">
                <a16:creationId xmlns:a16="http://schemas.microsoft.com/office/drawing/2014/main" id="{B3C7B1B9-1B53-6958-8135-EF94F1877914}"/>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24360516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52B7-C65F-2799-AC31-66C7D69B0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ADCD3-7D33-EBBC-DD4B-2E609D4189DD}"/>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7BC93207-CACC-4F5B-6F21-031E775739E2}"/>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a:t>
            </a:r>
          </a:p>
          <a:p>
            <a:pPr marL="0" indent="0" algn="ctr">
              <a:buNone/>
            </a:pPr>
            <a:endParaRPr lang="en-SG" dirty="0">
              <a:latin typeface="+mj-lt"/>
            </a:endParaRPr>
          </a:p>
        </p:txBody>
      </p:sp>
      <p:sp>
        <p:nvSpPr>
          <p:cNvPr id="4" name="Footer Placeholder 3">
            <a:extLst>
              <a:ext uri="{FF2B5EF4-FFF2-40B4-BE49-F238E27FC236}">
                <a16:creationId xmlns:a16="http://schemas.microsoft.com/office/drawing/2014/main" id="{78B3A8F5-0D7C-6FAA-7166-2700C2AEE4E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32CE3485-F4E0-49C3-607C-044E69B65533}"/>
              </a:ext>
            </a:extLst>
          </p:cNvPr>
          <p:cNvSpPr>
            <a:spLocks noGrp="1"/>
          </p:cNvSpPr>
          <p:nvPr>
            <p:ph type="sldNum" sz="quarter" idx="12"/>
          </p:nvPr>
        </p:nvSpPr>
        <p:spPr/>
        <p:txBody>
          <a:bodyPr/>
          <a:lstStyle/>
          <a:p>
            <a:fld id="{687B7451-1438-CB4A-8106-82A64F1C7D7B}" type="slidenum">
              <a:rPr lang="sv-SE" smtClean="0"/>
              <a:pPr/>
              <a:t>98</a:t>
            </a:fld>
            <a:endParaRPr lang="sv-SE" dirty="0"/>
          </a:p>
        </p:txBody>
      </p:sp>
      <p:pic>
        <p:nvPicPr>
          <p:cNvPr id="7" name="Picture 6" descr="A graph of a staircase&#10;&#10;Description automatically generated">
            <a:extLst>
              <a:ext uri="{FF2B5EF4-FFF2-40B4-BE49-F238E27FC236}">
                <a16:creationId xmlns:a16="http://schemas.microsoft.com/office/drawing/2014/main" id="{6DB5A983-0630-EE1D-3CAE-EED185D03801}"/>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574331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E3CF9-C0BF-5029-F7B6-F784FC925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CC421-B999-6F27-51CD-90DDC403E76F}"/>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B798AB67-9EB4-EB4D-014F-15D8E6E45638}"/>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1/8</a:t>
            </a:r>
          </a:p>
          <a:p>
            <a:pPr marL="0" indent="0">
              <a:buNone/>
            </a:pPr>
            <a:r>
              <a:rPr lang="en-SG" dirty="0">
                <a:latin typeface="+mj-lt"/>
              </a:rPr>
              <a:t>				  What is the dynamic range?</a:t>
            </a:r>
          </a:p>
        </p:txBody>
      </p:sp>
      <p:sp>
        <p:nvSpPr>
          <p:cNvPr id="4" name="Footer Placeholder 3">
            <a:extLst>
              <a:ext uri="{FF2B5EF4-FFF2-40B4-BE49-F238E27FC236}">
                <a16:creationId xmlns:a16="http://schemas.microsoft.com/office/drawing/2014/main" id="{457B96A3-762F-0BE4-1212-0F4F70FF609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3F0B5DF0-51D4-9CE6-DC0F-9A4902747E90}"/>
              </a:ext>
            </a:extLst>
          </p:cNvPr>
          <p:cNvSpPr>
            <a:spLocks noGrp="1"/>
          </p:cNvSpPr>
          <p:nvPr>
            <p:ph type="sldNum" sz="quarter" idx="12"/>
          </p:nvPr>
        </p:nvSpPr>
        <p:spPr/>
        <p:txBody>
          <a:bodyPr/>
          <a:lstStyle/>
          <a:p>
            <a:fld id="{687B7451-1438-CB4A-8106-82A64F1C7D7B}" type="slidenum">
              <a:rPr lang="sv-SE" smtClean="0"/>
              <a:pPr/>
              <a:t>99</a:t>
            </a:fld>
            <a:endParaRPr lang="sv-SE" dirty="0"/>
          </a:p>
        </p:txBody>
      </p:sp>
      <p:pic>
        <p:nvPicPr>
          <p:cNvPr id="7" name="Picture 6" descr="A graph of a staircase&#10;&#10;Description automatically generated">
            <a:extLst>
              <a:ext uri="{FF2B5EF4-FFF2-40B4-BE49-F238E27FC236}">
                <a16:creationId xmlns:a16="http://schemas.microsoft.com/office/drawing/2014/main" id="{B4E6A35A-6071-A8A3-5397-B920A1A5E78D}"/>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2065052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40513</TotalTime>
  <Words>13635</Words>
  <Application>Microsoft Macintosh PowerPoint</Application>
  <PresentationFormat>Widescreen</PresentationFormat>
  <Paragraphs>1333</Paragraphs>
  <Slides>135</Slides>
  <Notes>46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Arial</vt:lpstr>
      <vt:lpstr>Calibri</vt:lpstr>
      <vt:lpstr>Calibri Light</vt:lpstr>
      <vt:lpstr>Cambria Math</vt:lpstr>
      <vt:lpstr>Office Theme</vt:lpstr>
      <vt:lpstr>Wireless Networking</vt:lpstr>
      <vt:lpstr>Administrative stuff</vt:lpstr>
      <vt:lpstr>Revisiting dB, dBm, and dBi, and operations</vt:lpstr>
      <vt:lpstr>Combining antenna gains?</vt:lpstr>
      <vt:lpstr>Combining antenna gains?</vt:lpstr>
      <vt:lpstr>Combining  signals?</vt:lpstr>
      <vt:lpstr>Received power calculations</vt:lpstr>
      <vt:lpstr>Example</vt:lpstr>
      <vt:lpstr>When can we add quantities together?</vt:lpstr>
      <vt:lpstr>Understanding Channel Capacity &amp; Link Quality</vt:lpstr>
      <vt:lpstr>Channel Capacity &amp; Link Quality – The Shannon Perspective</vt:lpstr>
      <vt:lpstr>How are radio waves modified to carry information</vt:lpstr>
      <vt:lpstr>What are different modulation techniques?</vt:lpstr>
      <vt:lpstr>Amplitude modulation: vary amplitude of carrier signal</vt:lpstr>
      <vt:lpstr>Amplitude modulation: vary amplitude of carrier signal</vt:lpstr>
      <vt:lpstr>Frequency modulation: vary frequency of carrier signal</vt:lpstr>
      <vt:lpstr>Frequency modulation: vary frequency of carrier signal</vt:lpstr>
      <vt:lpstr>Phase modulation: vary phase of carrier signal</vt:lpstr>
      <vt:lpstr>What is phase of a  sinusoidal signal?</vt:lpstr>
      <vt:lpstr>Mathematical representation of the phase</vt:lpstr>
      <vt:lpstr>Mathematical representation of the phase</vt:lpstr>
      <vt:lpstr>Impact of phase shifts on waves (summation)</vt:lpstr>
      <vt:lpstr>Phase based modulation scheme</vt:lpstr>
      <vt:lpstr>Phase modulation scheme</vt:lpstr>
      <vt:lpstr>Digital equivalent of the AM, FM and PM modulation</vt:lpstr>
      <vt:lpstr>Binary Phase Shift Keying</vt:lpstr>
      <vt:lpstr>Quadrature Binary Phase Shift Keying</vt:lpstr>
      <vt:lpstr>Quadrature Binary Phase Shift Keying</vt:lpstr>
      <vt:lpstr>Example</vt:lpstr>
      <vt:lpstr>Example</vt:lpstr>
      <vt:lpstr>What are components of internet of things</vt:lpstr>
      <vt:lpstr>Microcontrollers are heart of embedded systems</vt:lpstr>
      <vt:lpstr>What is a microcontroller? Microprocessor + Peripherals + Memory + Pins + ? </vt:lpstr>
      <vt:lpstr>Instruction set architecture and realization</vt:lpstr>
      <vt:lpstr>Instruction set architecture and realization</vt:lpstr>
      <vt:lpstr>Other embedded microcontroller architectures</vt:lpstr>
      <vt:lpstr>Digital Signal Processor</vt:lpstr>
      <vt:lpstr>Memory on microcontroller (hierarchy)</vt:lpstr>
      <vt:lpstr>Random access memory (SRAM and DRAM)</vt:lpstr>
      <vt:lpstr>Non-volatile memory </vt:lpstr>
      <vt:lpstr>Non-volatile memory </vt:lpstr>
      <vt:lpstr>Example of non-volatile memory: Flash</vt:lpstr>
      <vt:lpstr>SRAM (RAM) versus Flash (ROM)</vt:lpstr>
      <vt:lpstr>Memory Map</vt:lpstr>
      <vt:lpstr>Memory Map</vt:lpstr>
      <vt:lpstr>Memory Map</vt:lpstr>
      <vt:lpstr>Four main tasks performed by an embedded device</vt:lpstr>
      <vt:lpstr>Sensors and Actuators bridges the digital world with the physical world</vt:lpstr>
      <vt:lpstr>Sensors and Actuators bridges the digital world with the physical world</vt:lpstr>
      <vt:lpstr>Sensors and Actuators bridges the digital world with the physical world</vt:lpstr>
      <vt:lpstr>Sensors and actuators are an integral part of most consumer electronic devices</vt:lpstr>
      <vt:lpstr>Cars are all software and sensors</vt:lpstr>
      <vt:lpstr>Sensors have become exceedingly energy-efficient</vt:lpstr>
      <vt:lpstr>So, what are sensors ? </vt:lpstr>
      <vt:lpstr>Models of Sensors</vt:lpstr>
      <vt:lpstr>Models of Sensors</vt:lpstr>
      <vt:lpstr>Models of Sensors</vt:lpstr>
      <vt:lpstr>Models of Sensors</vt:lpstr>
      <vt:lpstr>Models of Sensors</vt:lpstr>
      <vt:lpstr>Does affine model always hold for a sensor?</vt:lpstr>
      <vt:lpstr>Does affine model always hold for a sensor?</vt:lpstr>
      <vt:lpstr>Does affine model always hold for a sensor?</vt:lpstr>
      <vt:lpstr>Does affine model always hold for a sensor?</vt:lpstr>
      <vt:lpstr>Takeaway from the discussion</vt:lpstr>
      <vt:lpstr>Different forms of sensing: Active vs Passive</vt:lpstr>
      <vt:lpstr>Different forms of sensing: Active vs Passive</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Sensors transform phenomenon into electrical signals</vt:lpstr>
      <vt:lpstr>Material Resistivity and its Role in Sensing Phenomena</vt:lpstr>
      <vt:lpstr>Material Resistivity and its Role in Sensing Phenomena</vt:lpstr>
      <vt:lpstr>Temperature sensing using resistivity changes</vt:lpstr>
      <vt:lpstr>Light sensing using resistive changes</vt:lpstr>
      <vt:lpstr>Let us go back to electronics basics: voltage dividers</vt:lpstr>
      <vt:lpstr>How do we measure a resistive sensor?</vt:lpstr>
      <vt:lpstr>Taking a step back: Microcontrollers are digital</vt:lpstr>
      <vt:lpstr>Taking a step back: Microcontrollers are digital</vt:lpstr>
      <vt:lpstr>ADC: Bridging the analog and digital worlds</vt:lpstr>
      <vt:lpstr>ADC: Bridging the analog and digital worlds</vt:lpstr>
      <vt:lpstr>Digital Sensors</vt:lpstr>
      <vt:lpstr>Dynamic Range of Digital Sensors</vt:lpstr>
      <vt:lpstr>Dynamic Range of Digital Sensors</vt:lpstr>
      <vt:lpstr>Dynamic Range of Digital Sensors</vt:lpstr>
      <vt:lpstr>Quantization of sensor readings</vt:lpstr>
      <vt:lpstr>Quantization of sensor readings</vt:lpstr>
      <vt:lpstr>Quantization of sensor readings</vt:lpstr>
      <vt:lpstr>Quantization of sensor readings</vt:lpstr>
      <vt:lpstr>Quantization of sensor readings</vt:lpstr>
      <vt:lpstr>Ideal digital sensor? What should be n and p</vt:lpstr>
      <vt:lpstr>Ideal digital sensor? What should be n and p</vt:lpstr>
      <vt:lpstr>Let us look at an example</vt:lpstr>
      <vt:lpstr>Let us look at an example</vt:lpstr>
      <vt:lpstr>Let us look at an example</vt:lpstr>
      <vt:lpstr>Let us look at an example</vt:lpstr>
      <vt:lpstr>Let us look at an example</vt:lpstr>
      <vt:lpstr>Sensor Distortion Function</vt:lpstr>
      <vt:lpstr>Sensor Distortion Function</vt:lpstr>
      <vt:lpstr>Sampling through analog to digital converter</vt:lpstr>
      <vt:lpstr>Sampling through analog to digital converter</vt:lpstr>
      <vt:lpstr>How are all of these related to ADCs?</vt:lpstr>
      <vt:lpstr>Light sensing: Photodiodes</vt:lpstr>
      <vt:lpstr>Battery-free Visible Light Sensing</vt:lpstr>
      <vt:lpstr>Visible Light Marker Schematic</vt:lpstr>
      <vt:lpstr>Comparators represent extreme form of quantization </vt:lpstr>
      <vt:lpstr>Comparators represent extreme form of quantization </vt:lpstr>
      <vt:lpstr>Comparators represent extreme form of quantization </vt:lpstr>
      <vt:lpstr>Comparators represent extreme form of quantization </vt:lpstr>
      <vt:lpstr>Noise in sensors and measurement</vt:lpstr>
      <vt:lpstr>Noise in sensors and measurement</vt:lpstr>
      <vt:lpstr>Noise in sensors and measurement</vt:lpstr>
      <vt:lpstr>How do you identify what type of sensor?</vt:lpstr>
      <vt:lpstr>Wireless Networking</vt:lpstr>
      <vt:lpstr>Motion sensing: accelerometers</vt:lpstr>
      <vt:lpstr>Motion sensing: accelerometers</vt:lpstr>
      <vt:lpstr>Motion sensing: accelerometers</vt:lpstr>
      <vt:lpstr>Motion sensing: accelerometers</vt:lpstr>
      <vt:lpstr>Motion sensing: accelerometers</vt:lpstr>
      <vt:lpstr>Modelling of a digital accelerometer</vt:lpstr>
      <vt:lpstr>Measuring of acceleration on three axis</vt:lpstr>
      <vt:lpstr>Measuring of acceleration on three axis</vt:lpstr>
      <vt:lpstr>Measuring position, velocity from accelerometer</vt:lpstr>
      <vt:lpstr>Measuring rotation using gyroscope</vt:lpstr>
      <vt:lpstr>Microelectromechanical Systems (MEMS)</vt:lpstr>
      <vt:lpstr>Motion sensing: Inertial measurement unit (IMU)</vt:lpstr>
      <vt:lpstr>Motion sensing: Inertial measurement unit (IMU)</vt:lpstr>
      <vt:lpstr>Other sensors: magnetic field (magnetometer)</vt:lpstr>
      <vt:lpstr>Active sensing: Ultrasound sensor</vt:lpstr>
      <vt:lpstr>Passive Infrared (PIR) sensor</vt:lpstr>
      <vt:lpstr>There are even more types of sensors</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1247</cp:revision>
  <dcterms:created xsi:type="dcterms:W3CDTF">2020-02-17T19:00:36Z</dcterms:created>
  <dcterms:modified xsi:type="dcterms:W3CDTF">2025-02-11T10:08:34Z</dcterms:modified>
</cp:coreProperties>
</file>